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82" r:id="rId7"/>
    <p:sldId id="283" r:id="rId8"/>
    <p:sldId id="261" r:id="rId9"/>
    <p:sldId id="262" r:id="rId10"/>
    <p:sldId id="263" r:id="rId11"/>
    <p:sldId id="264" r:id="rId12"/>
    <p:sldId id="265" r:id="rId13"/>
    <p:sldId id="284" r:id="rId14"/>
    <p:sldId id="285" r:id="rId15"/>
    <p:sldId id="268" r:id="rId16"/>
    <p:sldId id="269" r:id="rId17"/>
    <p:sldId id="286" r:id="rId18"/>
    <p:sldId id="287" r:id="rId19"/>
    <p:sldId id="270" r:id="rId20"/>
    <p:sldId id="288" r:id="rId21"/>
    <p:sldId id="289" r:id="rId22"/>
    <p:sldId id="271" r:id="rId23"/>
    <p:sldId id="272" r:id="rId24"/>
    <p:sldId id="290" r:id="rId25"/>
    <p:sldId id="291" r:id="rId26"/>
    <p:sldId id="273" r:id="rId27"/>
    <p:sldId id="274" r:id="rId28"/>
    <p:sldId id="275" r:id="rId29"/>
    <p:sldId id="278" r:id="rId30"/>
    <p:sldId id="279" r:id="rId31"/>
    <p:sldId id="280" r:id="rId32"/>
    <p:sldId id="292" r:id="rId33"/>
    <p:sldId id="293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30E5"/>
    <a:srgbClr val="57C75A"/>
    <a:srgbClr val="00FF00"/>
    <a:srgbClr val="FF99FF"/>
    <a:srgbClr val="F4D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058854235011727E-2"/>
          <c:y val="4.3250455336612426E-2"/>
          <c:w val="0.89209208632121728"/>
          <c:h val="0.8814319452720741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2745.2</c:v>
                </c:pt>
                <c:pt idx="1">
                  <c:v>2407.6</c:v>
                </c:pt>
                <c:pt idx="2">
                  <c:v>2390.5</c:v>
                </c:pt>
                <c:pt idx="3">
                  <c:v>2424.3000000000002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4568.4000000000005</c:v>
                </c:pt>
                <c:pt idx="1">
                  <c:v>4523.8</c:v>
                </c:pt>
                <c:pt idx="2">
                  <c:v>4523.8</c:v>
                </c:pt>
                <c:pt idx="3">
                  <c:v>4523.8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46143744"/>
        <c:axId val="46157824"/>
        <c:axId val="0"/>
      </c:bar3DChart>
      <c:catAx>
        <c:axId val="46143744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extTo"/>
        <c:crossAx val="46157824"/>
        <c:crosses val="autoZero"/>
        <c:auto val="1"/>
        <c:lblAlgn val="ctr"/>
        <c:lblOffset val="100"/>
        <c:noMultiLvlLbl val="1"/>
      </c:catAx>
      <c:valAx>
        <c:axId val="46157824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cross"/>
        <c:tickLblPos val="nextTo"/>
        <c:crossAx val="46143744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93"/>
          <c:h val="0.832746390671000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FF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44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85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Лист1!$A$2:$A$4</c:f>
              <c:strCache>
                <c:ptCount val="3"/>
                <c:pt idx="0">
                  <c:v>0111</c:v>
                </c:pt>
                <c:pt idx="1">
                  <c:v>0104</c:v>
                </c:pt>
                <c:pt idx="2">
                  <c:v>0113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4492.6000000000004</c:v>
                </c:pt>
                <c:pt idx="2">
                  <c:v>503.9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1"/>
          <c:showVal val="1"/>
          <c:showCatName val="1"/>
          <c:showSerName val="1"/>
          <c:showPercent val="1"/>
          <c:showBubbleSize val="1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940436351706037"/>
          <c:y val="6.3593750000000004E-2"/>
          <c:w val="0.70099868766404216"/>
          <c:h val="0.80511220472440947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1300</c:v>
                </c:pt>
                <c:pt idx="1">
                  <c:v>990.5</c:v>
                </c:pt>
                <c:pt idx="2">
                  <c:v>990.4</c:v>
                </c:pt>
                <c:pt idx="3">
                  <c:v>990.4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6690432"/>
        <c:axId val="106691968"/>
        <c:axId val="100742464"/>
      </c:bar3DChart>
      <c:catAx>
        <c:axId val="106690432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06691968"/>
        <c:crosses val="autoZero"/>
        <c:auto val="1"/>
        <c:lblAlgn val="ctr"/>
        <c:lblOffset val="100"/>
        <c:noMultiLvlLbl val="1"/>
      </c:catAx>
      <c:valAx>
        <c:axId val="10669196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extTo"/>
        <c:crossAx val="106690432"/>
        <c:crosses val="autoZero"/>
        <c:crossBetween val="between"/>
      </c:valAx>
      <c:serAx>
        <c:axId val="10074246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106691968"/>
        <c:crosses val="autoZero"/>
      </c:serAx>
    </c:plotArea>
    <c:legend>
      <c:legendPos val="r"/>
      <c:layout/>
      <c:overlay val="1"/>
    </c:legend>
    <c:plotVisOnly val="1"/>
    <c:dispBlanksAs val="zero"/>
    <c:showDLblsOverMax val="1"/>
  </c:chart>
  <c:spPr>
    <a:solidFill>
      <a:schemeClr val="accent4">
        <a:lumMod val="5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70.099999999999994</c:v>
                </c:pt>
                <c:pt idx="1">
                  <c:v>70.099999999999994</c:v>
                </c:pt>
                <c:pt idx="2">
                  <c:v>70.099999999999994</c:v>
                </c:pt>
                <c:pt idx="3">
                  <c:v>70.099999999999994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4453.7</c:v>
                </c:pt>
                <c:pt idx="1">
                  <c:v>4453.7</c:v>
                </c:pt>
                <c:pt idx="2">
                  <c:v>4453.7</c:v>
                </c:pt>
                <c:pt idx="3">
                  <c:v>4453.7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итого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5147.8</c:v>
                </c:pt>
                <c:pt idx="1">
                  <c:v>4523.8</c:v>
                </c:pt>
                <c:pt idx="2">
                  <c:v>4523.8</c:v>
                </c:pt>
                <c:pt idx="3">
                  <c:v>4523.8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18636544"/>
        <c:axId val="118638080"/>
        <c:axId val="0"/>
      </c:bar3DChart>
      <c:catAx>
        <c:axId val="1186365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8638080"/>
        <c:crosses val="autoZero"/>
        <c:auto val="1"/>
        <c:lblAlgn val="ctr"/>
        <c:lblOffset val="100"/>
        <c:noMultiLvlLbl val="1"/>
      </c:catAx>
      <c:valAx>
        <c:axId val="11863808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186365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5"/>
          <c:dPt>
            <c:idx val="1"/>
            <c:bubble3D val="0"/>
            <c:explosion val="0"/>
          </c:dPt>
          <c:dLbls>
            <c:dLbl>
              <c:idx val="2"/>
              <c:layout>
                <c:manualLayout>
                  <c:x val="4.9505747545445705E-2"/>
                  <c:y val="-3.2543873667789246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4453.7</c:v>
                </c:pt>
                <c:pt idx="1">
                  <c:v>70.099999999999994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5"/>
          <c:dPt>
            <c:idx val="1"/>
            <c:bubble3D val="0"/>
            <c:explosion val="0"/>
          </c:dPt>
          <c:dLbls>
            <c:dLbl>
              <c:idx val="1"/>
              <c:layout>
                <c:manualLayout>
                  <c:x val="-6.3983850976961215E-2"/>
                  <c:y val="-7.7961620820613434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660457373383883"/>
                  <c:y val="4.1529941180336108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4453.7</c:v>
                </c:pt>
                <c:pt idx="1">
                  <c:v>70.099999999999994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5"/>
          <c:dPt>
            <c:idx val="1"/>
            <c:bubble3D val="0"/>
            <c:explosion val="0"/>
          </c:dPt>
          <c:dLbls>
            <c:dLbl>
              <c:idx val="2"/>
              <c:layout>
                <c:manualLayout>
                  <c:x val="8.9629265091863516E-2"/>
                  <c:y val="8.810331761257567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4453.7</c:v>
                </c:pt>
                <c:pt idx="1">
                  <c:v>70.099999999999994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2448.1999999999998</c:v>
                </c:pt>
                <c:pt idx="1">
                  <c:v>2745.2</c:v>
                </c:pt>
                <c:pt idx="2">
                  <c:v>2407.6</c:v>
                </c:pt>
                <c:pt idx="3">
                  <c:v>2390.5</c:v>
                </c:pt>
                <c:pt idx="4">
                  <c:v>2424.3000000000002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8414592"/>
        <c:axId val="78416128"/>
        <c:axId val="98323520"/>
      </c:bar3DChart>
      <c:catAx>
        <c:axId val="78414592"/>
        <c:scaling>
          <c:orientation val="minMax"/>
        </c:scaling>
        <c:delete val="0"/>
        <c:axPos val="b"/>
        <c:majorTickMark val="none"/>
        <c:minorTickMark val="none"/>
        <c:tickLblPos val="nextTo"/>
        <c:crossAx val="78416128"/>
        <c:crosses val="autoZero"/>
        <c:auto val="1"/>
        <c:lblAlgn val="ctr"/>
        <c:lblOffset val="100"/>
        <c:noMultiLvlLbl val="1"/>
      </c:catAx>
      <c:valAx>
        <c:axId val="78416128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78414592"/>
        <c:crosses val="autoZero"/>
        <c:crossBetween val="between"/>
      </c:valAx>
      <c:serAx>
        <c:axId val="98323520"/>
        <c:scaling>
          <c:orientation val="minMax"/>
        </c:scaling>
        <c:delete val="1"/>
        <c:axPos val="b"/>
        <c:majorTickMark val="out"/>
        <c:minorTickMark val="none"/>
        <c:tickLblPos val="nextTo"/>
        <c:crossAx val="78416128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  <c:pt idx="4">
                  <c:v>Неналовые доходы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447.3</c:v>
                </c:pt>
                <c:pt idx="1">
                  <c:v>1468.9</c:v>
                </c:pt>
                <c:pt idx="2">
                  <c:v>0.2</c:v>
                </c:pt>
                <c:pt idx="3">
                  <c:v>223.1</c:v>
                </c:pt>
                <c:pt idx="4">
                  <c:v>284.8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  <c:pt idx="4">
                  <c:v>Неналовые доходы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423.2</c:v>
                </c:pt>
                <c:pt idx="1">
                  <c:v>1517.7</c:v>
                </c:pt>
                <c:pt idx="2">
                  <c:v>0.2</c:v>
                </c:pt>
                <c:pt idx="3">
                  <c:v>204.5</c:v>
                </c:pt>
                <c:pt idx="4">
                  <c:v>262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госпошлина</c:v>
                </c:pt>
                <c:pt idx="3">
                  <c:v>Налоги на совокупный доход</c:v>
                </c:pt>
                <c:pt idx="4">
                  <c:v>Неналовые доходы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423.2</c:v>
                </c:pt>
                <c:pt idx="1">
                  <c:v>1517.7</c:v>
                </c:pt>
                <c:pt idx="2">
                  <c:v>0.2</c:v>
                </c:pt>
                <c:pt idx="3">
                  <c:v>204.5</c:v>
                </c:pt>
                <c:pt idx="4">
                  <c:v>262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</c:v>
                </c:pt>
                <c:pt idx="3">
                  <c:v>Проект 2018</c:v>
                </c:pt>
                <c:pt idx="4">
                  <c:v>Проект 2019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22.6</c:v>
                </c:pt>
                <c:pt idx="1">
                  <c:v>33.800000000000011</c:v>
                </c:pt>
                <c:pt idx="2">
                  <c:v>34</c:v>
                </c:pt>
                <c:pt idx="3">
                  <c:v>34</c:v>
                </c:pt>
                <c:pt idx="4">
                  <c:v>34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</c:v>
                </c:pt>
                <c:pt idx="3">
                  <c:v>Проект 2018</c:v>
                </c:pt>
                <c:pt idx="4">
                  <c:v>Проект 2019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</c:v>
                </c:pt>
                <c:pt idx="3">
                  <c:v>Проект 2018</c:v>
                </c:pt>
                <c:pt idx="4">
                  <c:v>Проект 2019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8542336"/>
        <c:axId val="98543872"/>
        <c:axId val="98322176"/>
      </c:bar3DChart>
      <c:catAx>
        <c:axId val="98542336"/>
        <c:scaling>
          <c:orientation val="minMax"/>
        </c:scaling>
        <c:delete val="0"/>
        <c:axPos val="b"/>
        <c:majorTickMark val="none"/>
        <c:minorTickMark val="none"/>
        <c:tickLblPos val="nextTo"/>
        <c:crossAx val="98543872"/>
        <c:crosses val="autoZero"/>
        <c:auto val="1"/>
        <c:lblAlgn val="ctr"/>
        <c:lblOffset val="100"/>
        <c:noMultiLvlLbl val="1"/>
      </c:catAx>
      <c:valAx>
        <c:axId val="98543872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extTo"/>
        <c:crossAx val="98542336"/>
        <c:crosses val="autoZero"/>
        <c:crossBetween val="between"/>
      </c:valAx>
      <c:serAx>
        <c:axId val="98322176"/>
        <c:scaling>
          <c:orientation val="minMax"/>
        </c:scaling>
        <c:delete val="1"/>
        <c:axPos val="b"/>
        <c:majorTickMark val="cross"/>
        <c:minorTickMark val="cross"/>
        <c:tickLblPos val="nextTo"/>
        <c:crossAx val="98543872"/>
        <c:crosses val="autoZero"/>
      </c:ser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Земельный налог</a:t>
            </a:r>
            <a:endParaRPr lang="ru-RU" dirty="0"/>
          </a:p>
        </c:rich>
      </c:tx>
      <c:layout/>
      <c:overlay val="0"/>
    </c:title>
    <c:autoTitleDeleted val="0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1085.3</c:v>
                </c:pt>
                <c:pt idx="1">
                  <c:v>1511.8</c:v>
                </c:pt>
                <c:pt idx="2">
                  <c:v>1483.7</c:v>
                </c:pt>
                <c:pt idx="3">
                  <c:v>1434.9</c:v>
                </c:pt>
                <c:pt idx="4">
                  <c:v>1434.9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2015 года</c:v>
                </c:pt>
                <c:pt idx="1">
                  <c:v>План 2016 года </c:v>
                </c:pt>
                <c:pt idx="2">
                  <c:v>Проект 2017 года</c:v>
                </c:pt>
                <c:pt idx="3">
                  <c:v>Проект 2018 года</c:v>
                </c:pt>
                <c:pt idx="4">
                  <c:v>Проект 2019 года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98625408"/>
        <c:axId val="98626944"/>
        <c:axId val="0"/>
      </c:bar3DChart>
      <c:catAx>
        <c:axId val="9862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8626944"/>
        <c:crosses val="autoZero"/>
        <c:auto val="1"/>
        <c:lblAlgn val="ctr"/>
        <c:lblOffset val="100"/>
        <c:noMultiLvlLbl val="1"/>
      </c:catAx>
      <c:valAx>
        <c:axId val="98626944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extTo"/>
        <c:crossAx val="9862540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93"/>
          <c:h val="0.832746390671000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FF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44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85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Лист1!$A$2:$A$4</c:f>
              <c:strCache>
                <c:ptCount val="3"/>
                <c:pt idx="0">
                  <c:v>0111</c:v>
                </c:pt>
                <c:pt idx="1">
                  <c:v>0104</c:v>
                </c:pt>
                <c:pt idx="2">
                  <c:v>0113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4492.6000000000004</c:v>
                </c:pt>
                <c:pt idx="2">
                  <c:v>357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93"/>
          <c:h val="0.8327463906710008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1"/>
            <c:bubble3D val="0"/>
            <c:spPr>
              <a:solidFill>
                <a:srgbClr val="00FF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.22674517408814254"/>
                  <c:y val="0.184512199976117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1.3888888888888944E-2"/>
                  <c:y val="-0.2970752573461154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0.27153434427839285"/>
                  <c:y val="-1.7692950682641404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Лист1!$A$2:$A$4</c:f>
              <c:strCache>
                <c:ptCount val="3"/>
                <c:pt idx="0">
                  <c:v>0111</c:v>
                </c:pt>
                <c:pt idx="1">
                  <c:v>0104</c:v>
                </c:pt>
                <c:pt idx="2">
                  <c:v>0113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100</c:v>
                </c:pt>
                <c:pt idx="1">
                  <c:v>4492.6000000000004</c:v>
                </c:pt>
                <c:pt idx="2">
                  <c:v>331.1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9F2D9-2A98-4EB0-B2E8-39DCCDEA5BDB}" type="doc">
      <dgm:prSet loTypeId="urn:microsoft.com/office/officeart/2005/8/layout/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6258FF-48F5-408F-B1BD-2D4C8F6E9994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Стимулирование экономического роста</a:t>
          </a:r>
          <a:endParaRPr lang="ru-RU" dirty="0"/>
        </a:p>
      </dgm:t>
    </dgm:pt>
    <dgm:pt modelId="{7A166E8C-D154-4B9F-87CF-DB308D880F12}" type="parTrans" cxnId="{E8964598-5BFA-4E06-848A-6D96C9F75D75}">
      <dgm:prSet/>
      <dgm:spPr/>
      <dgm:t>
        <a:bodyPr/>
        <a:lstStyle/>
        <a:p>
          <a:endParaRPr lang="ru-RU"/>
        </a:p>
      </dgm:t>
    </dgm:pt>
    <dgm:pt modelId="{3A82D11D-0B47-4714-B178-D96FCAE2FF64}" type="sibTrans" cxnId="{E8964598-5BFA-4E06-848A-6D96C9F75D75}">
      <dgm:prSet/>
      <dgm:spPr/>
      <dgm:t>
        <a:bodyPr/>
        <a:lstStyle/>
        <a:p>
          <a:endParaRPr lang="ru-RU"/>
        </a:p>
      </dgm:t>
    </dgm:pt>
    <dgm:pt modelId="{F98FB74D-CDD7-4F6A-925D-19A6AEE1F19A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Повышение прозрачности  открытости бюджетного процесса </a:t>
          </a:r>
          <a:endParaRPr lang="ru-RU" dirty="0"/>
        </a:p>
      </dgm:t>
    </dgm:pt>
    <dgm:pt modelId="{BA83A90D-7E71-408A-9507-6D991FE0FAD0}" type="parTrans" cxnId="{C4420884-8432-4913-A1C9-22C53E624C5A}">
      <dgm:prSet/>
      <dgm:spPr/>
      <dgm:t>
        <a:bodyPr/>
        <a:lstStyle/>
        <a:p>
          <a:endParaRPr lang="ru-RU"/>
        </a:p>
      </dgm:t>
    </dgm:pt>
    <dgm:pt modelId="{13C25D67-5198-48D1-B3E0-1B881BA2F47A}" type="sibTrans" cxnId="{C4420884-8432-4913-A1C9-22C53E624C5A}">
      <dgm:prSet/>
      <dgm:spPr/>
      <dgm:t>
        <a:bodyPr/>
        <a:lstStyle/>
        <a:p>
          <a:endParaRPr lang="ru-RU"/>
        </a:p>
      </dgm:t>
    </dgm:pt>
    <dgm:pt modelId="{46EB19B5-C096-41B0-BF30-B27CEA1D24B2}">
      <dgm:prSet phldrT="[Текст]"/>
      <dgm:spPr>
        <a:solidFill>
          <a:srgbClr val="00B050"/>
        </a:solidFill>
      </dgm:spPr>
      <dgm:t>
        <a:bodyPr/>
        <a:lstStyle/>
        <a:p>
          <a:r>
            <a:rPr lang="ru-RU" dirty="0" smtClean="0"/>
            <a:t>Повышение эффективности и оптимизация структуры бюджетных расходов </a:t>
          </a:r>
          <a:endParaRPr lang="ru-RU" dirty="0"/>
        </a:p>
      </dgm:t>
    </dgm:pt>
    <dgm:pt modelId="{AC184F84-A24C-48A1-9ABE-ACE32451344D}" type="sibTrans" cxnId="{45BFAA75-B18D-4330-B289-7735D12373A8}">
      <dgm:prSet/>
      <dgm:spPr/>
      <dgm:t>
        <a:bodyPr/>
        <a:lstStyle/>
        <a:p>
          <a:endParaRPr lang="ru-RU"/>
        </a:p>
      </dgm:t>
    </dgm:pt>
    <dgm:pt modelId="{602643F6-C561-4A9D-A4EF-11251D38A22D}" type="parTrans" cxnId="{45BFAA75-B18D-4330-B289-7735D12373A8}">
      <dgm:prSet/>
      <dgm:spPr/>
      <dgm:t>
        <a:bodyPr/>
        <a:lstStyle/>
        <a:p>
          <a:endParaRPr lang="ru-RU"/>
        </a:p>
      </dgm:t>
    </dgm:pt>
    <dgm:pt modelId="{B4250FF1-0AFB-4D7E-842A-E5F59CBE590E}" type="pres">
      <dgm:prSet presAssocID="{CB59F2D9-2A98-4EB0-B2E8-39DCCDEA5B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340C8B-3D2A-4232-92D3-3A85BF234D12}" type="pres">
      <dgm:prSet presAssocID="{4F6258FF-48F5-408F-B1BD-2D4C8F6E9994}" presName="parentLin" presStyleCnt="0"/>
      <dgm:spPr/>
    </dgm:pt>
    <dgm:pt modelId="{0603ADFF-1596-4B14-AA3D-41E58E57544E}" type="pres">
      <dgm:prSet presAssocID="{4F6258FF-48F5-408F-B1BD-2D4C8F6E99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80BF51-FF21-4F30-84A5-029524E91838}" type="pres">
      <dgm:prSet presAssocID="{4F6258FF-48F5-408F-B1BD-2D4C8F6E999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D28A9-AC93-43CC-AAC9-2A348DB7214A}" type="pres">
      <dgm:prSet presAssocID="{4F6258FF-48F5-408F-B1BD-2D4C8F6E9994}" presName="negativeSpace" presStyleCnt="0"/>
      <dgm:spPr/>
    </dgm:pt>
    <dgm:pt modelId="{FA9DFD90-62A4-431D-BAC3-DF57D55A57A0}" type="pres">
      <dgm:prSet presAssocID="{4F6258FF-48F5-408F-B1BD-2D4C8F6E9994}" presName="childText" presStyleLbl="conFgAcc1" presStyleIdx="0" presStyleCnt="3">
        <dgm:presLayoutVars>
          <dgm:bulletEnabled val="1"/>
        </dgm:presLayoutVars>
      </dgm:prSet>
      <dgm:spPr/>
    </dgm:pt>
    <dgm:pt modelId="{84D40BE1-534A-4EFF-B5B0-9C5B1EFDA8E7}" type="pres">
      <dgm:prSet presAssocID="{3A82D11D-0B47-4714-B178-D96FCAE2FF64}" presName="spaceBetweenRectangles" presStyleCnt="0"/>
      <dgm:spPr/>
    </dgm:pt>
    <dgm:pt modelId="{28A2D998-74D7-4C7D-A2BE-ECA897896779}" type="pres">
      <dgm:prSet presAssocID="{46EB19B5-C096-41B0-BF30-B27CEA1D24B2}" presName="parentLin" presStyleCnt="0"/>
      <dgm:spPr/>
    </dgm:pt>
    <dgm:pt modelId="{0D682BC1-9B35-4723-9234-286F9E0B2A20}" type="pres">
      <dgm:prSet presAssocID="{46EB19B5-C096-41B0-BF30-B27CEA1D24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2FC2021-B1B1-470D-9AA9-33A49C348D2B}" type="pres">
      <dgm:prSet presAssocID="{46EB19B5-C096-41B0-BF30-B27CEA1D24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0922C-7CAA-47FD-8D14-9CB1460E8182}" type="pres">
      <dgm:prSet presAssocID="{46EB19B5-C096-41B0-BF30-B27CEA1D24B2}" presName="negativeSpace" presStyleCnt="0"/>
      <dgm:spPr/>
    </dgm:pt>
    <dgm:pt modelId="{AE78B86C-A696-43AD-91DB-4DE76DBF27CC}" type="pres">
      <dgm:prSet presAssocID="{46EB19B5-C096-41B0-BF30-B27CEA1D24B2}" presName="childText" presStyleLbl="conFgAcc1" presStyleIdx="1" presStyleCnt="3">
        <dgm:presLayoutVars>
          <dgm:bulletEnabled val="1"/>
        </dgm:presLayoutVars>
      </dgm:prSet>
      <dgm:spPr/>
    </dgm:pt>
    <dgm:pt modelId="{E63FD2D5-98A4-4FC1-8882-CBD503A10BFB}" type="pres">
      <dgm:prSet presAssocID="{AC184F84-A24C-48A1-9ABE-ACE32451344D}" presName="spaceBetweenRectangles" presStyleCnt="0"/>
      <dgm:spPr/>
    </dgm:pt>
    <dgm:pt modelId="{357DBE4B-2D5F-4815-BA0B-67D4D7CFA0EA}" type="pres">
      <dgm:prSet presAssocID="{F98FB74D-CDD7-4F6A-925D-19A6AEE1F19A}" presName="parentLin" presStyleCnt="0"/>
      <dgm:spPr/>
    </dgm:pt>
    <dgm:pt modelId="{CDC4E215-94EA-45E9-A5F5-66EECAD1F6ED}" type="pres">
      <dgm:prSet presAssocID="{F98FB74D-CDD7-4F6A-925D-19A6AEE1F1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1446243-E24B-4DB0-B778-3A651140464D}" type="pres">
      <dgm:prSet presAssocID="{F98FB74D-CDD7-4F6A-925D-19A6AEE1F1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DB1AB-72FA-4AEE-A1D3-2226C40BD3EC}" type="pres">
      <dgm:prSet presAssocID="{F98FB74D-CDD7-4F6A-925D-19A6AEE1F19A}" presName="negativeSpace" presStyleCnt="0"/>
      <dgm:spPr/>
    </dgm:pt>
    <dgm:pt modelId="{D38AF840-5623-4B5B-9C46-5433C98ABEE7}" type="pres">
      <dgm:prSet presAssocID="{F98FB74D-CDD7-4F6A-925D-19A6AEE1F1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06465B4-2605-47CB-868B-648A068CBA0C}" type="presOf" srcId="{4F6258FF-48F5-408F-B1BD-2D4C8F6E9994}" destId="{0603ADFF-1596-4B14-AA3D-41E58E57544E}" srcOrd="0" destOrd="0" presId="urn:microsoft.com/office/officeart/2005/8/layout/list1"/>
    <dgm:cxn modelId="{09C2C276-8305-4CF0-B581-A0A3D4CD7E78}" type="presOf" srcId="{F98FB74D-CDD7-4F6A-925D-19A6AEE1F19A}" destId="{71446243-E24B-4DB0-B778-3A651140464D}" srcOrd="1" destOrd="0" presId="urn:microsoft.com/office/officeart/2005/8/layout/list1"/>
    <dgm:cxn modelId="{E8964598-5BFA-4E06-848A-6D96C9F75D75}" srcId="{CB59F2D9-2A98-4EB0-B2E8-39DCCDEA5BDB}" destId="{4F6258FF-48F5-408F-B1BD-2D4C8F6E9994}" srcOrd="0" destOrd="0" parTransId="{7A166E8C-D154-4B9F-87CF-DB308D880F12}" sibTransId="{3A82D11D-0B47-4714-B178-D96FCAE2FF64}"/>
    <dgm:cxn modelId="{50C1CA9C-FABC-4812-958A-82C44B9C3EF0}" type="presOf" srcId="{4F6258FF-48F5-408F-B1BD-2D4C8F6E9994}" destId="{8080BF51-FF21-4F30-84A5-029524E91838}" srcOrd="1" destOrd="0" presId="urn:microsoft.com/office/officeart/2005/8/layout/list1"/>
    <dgm:cxn modelId="{966A34CF-487C-4FCD-8065-838F6451AD78}" type="presOf" srcId="{46EB19B5-C096-41B0-BF30-B27CEA1D24B2}" destId="{0D682BC1-9B35-4723-9234-286F9E0B2A20}" srcOrd="0" destOrd="0" presId="urn:microsoft.com/office/officeart/2005/8/layout/list1"/>
    <dgm:cxn modelId="{C4420884-8432-4913-A1C9-22C53E624C5A}" srcId="{CB59F2D9-2A98-4EB0-B2E8-39DCCDEA5BDB}" destId="{F98FB74D-CDD7-4F6A-925D-19A6AEE1F19A}" srcOrd="2" destOrd="0" parTransId="{BA83A90D-7E71-408A-9507-6D991FE0FAD0}" sibTransId="{13C25D67-5198-48D1-B3E0-1B881BA2F47A}"/>
    <dgm:cxn modelId="{B7806FC9-FDF5-4684-867E-8D99DEEBDD75}" type="presOf" srcId="{CB59F2D9-2A98-4EB0-B2E8-39DCCDEA5BDB}" destId="{B4250FF1-0AFB-4D7E-842A-E5F59CBE590E}" srcOrd="0" destOrd="0" presId="urn:microsoft.com/office/officeart/2005/8/layout/list1"/>
    <dgm:cxn modelId="{0541B34E-04D2-4693-B8BE-2C11077F8984}" type="presOf" srcId="{F98FB74D-CDD7-4F6A-925D-19A6AEE1F19A}" destId="{CDC4E215-94EA-45E9-A5F5-66EECAD1F6ED}" srcOrd="0" destOrd="0" presId="urn:microsoft.com/office/officeart/2005/8/layout/list1"/>
    <dgm:cxn modelId="{2623BB5C-C7BA-4F71-A698-ABE0B652D0B2}" type="presOf" srcId="{46EB19B5-C096-41B0-BF30-B27CEA1D24B2}" destId="{E2FC2021-B1B1-470D-9AA9-33A49C348D2B}" srcOrd="1" destOrd="0" presId="urn:microsoft.com/office/officeart/2005/8/layout/list1"/>
    <dgm:cxn modelId="{45BFAA75-B18D-4330-B289-7735D12373A8}" srcId="{CB59F2D9-2A98-4EB0-B2E8-39DCCDEA5BDB}" destId="{46EB19B5-C096-41B0-BF30-B27CEA1D24B2}" srcOrd="1" destOrd="0" parTransId="{602643F6-C561-4A9D-A4EF-11251D38A22D}" sibTransId="{AC184F84-A24C-48A1-9ABE-ACE32451344D}"/>
    <dgm:cxn modelId="{70919BE5-8745-4969-B7BB-7F8C83B82B9D}" type="presParOf" srcId="{B4250FF1-0AFB-4D7E-842A-E5F59CBE590E}" destId="{C9340C8B-3D2A-4232-92D3-3A85BF234D12}" srcOrd="0" destOrd="0" presId="urn:microsoft.com/office/officeart/2005/8/layout/list1"/>
    <dgm:cxn modelId="{95984362-F44E-4018-96B9-4A4860B6EA22}" type="presParOf" srcId="{C9340C8B-3D2A-4232-92D3-3A85BF234D12}" destId="{0603ADFF-1596-4B14-AA3D-41E58E57544E}" srcOrd="0" destOrd="0" presId="urn:microsoft.com/office/officeart/2005/8/layout/list1"/>
    <dgm:cxn modelId="{1A7165DE-BB4D-44BC-A89F-C28119C77F0E}" type="presParOf" srcId="{C9340C8B-3D2A-4232-92D3-3A85BF234D12}" destId="{8080BF51-FF21-4F30-84A5-029524E91838}" srcOrd="1" destOrd="0" presId="urn:microsoft.com/office/officeart/2005/8/layout/list1"/>
    <dgm:cxn modelId="{8AF686ED-60CA-4CBE-AEB1-E90E45F621F3}" type="presParOf" srcId="{B4250FF1-0AFB-4D7E-842A-E5F59CBE590E}" destId="{3AED28A9-AC93-43CC-AAC9-2A348DB7214A}" srcOrd="1" destOrd="0" presId="urn:microsoft.com/office/officeart/2005/8/layout/list1"/>
    <dgm:cxn modelId="{4CE07873-5E9D-4810-B14E-EBA6EA9C682F}" type="presParOf" srcId="{B4250FF1-0AFB-4D7E-842A-E5F59CBE590E}" destId="{FA9DFD90-62A4-431D-BAC3-DF57D55A57A0}" srcOrd="2" destOrd="0" presId="urn:microsoft.com/office/officeart/2005/8/layout/list1"/>
    <dgm:cxn modelId="{BDFD9928-7CD5-427E-B7B6-2B889C3D58FD}" type="presParOf" srcId="{B4250FF1-0AFB-4D7E-842A-E5F59CBE590E}" destId="{84D40BE1-534A-4EFF-B5B0-9C5B1EFDA8E7}" srcOrd="3" destOrd="0" presId="urn:microsoft.com/office/officeart/2005/8/layout/list1"/>
    <dgm:cxn modelId="{58CD0AFA-BA19-4A7F-97D1-7893BAEC2F40}" type="presParOf" srcId="{B4250FF1-0AFB-4D7E-842A-E5F59CBE590E}" destId="{28A2D998-74D7-4C7D-A2BE-ECA897896779}" srcOrd="4" destOrd="0" presId="urn:microsoft.com/office/officeart/2005/8/layout/list1"/>
    <dgm:cxn modelId="{E311565A-F33D-4945-8227-D0E3D2E2EA60}" type="presParOf" srcId="{28A2D998-74D7-4C7D-A2BE-ECA897896779}" destId="{0D682BC1-9B35-4723-9234-286F9E0B2A20}" srcOrd="0" destOrd="0" presId="urn:microsoft.com/office/officeart/2005/8/layout/list1"/>
    <dgm:cxn modelId="{42E5EE0B-E36C-4001-AEA8-65B2BC6256CD}" type="presParOf" srcId="{28A2D998-74D7-4C7D-A2BE-ECA897896779}" destId="{E2FC2021-B1B1-470D-9AA9-33A49C348D2B}" srcOrd="1" destOrd="0" presId="urn:microsoft.com/office/officeart/2005/8/layout/list1"/>
    <dgm:cxn modelId="{EFBDF00D-F7ED-4286-A412-351A161351AD}" type="presParOf" srcId="{B4250FF1-0AFB-4D7E-842A-E5F59CBE590E}" destId="{50D0922C-7CAA-47FD-8D14-9CB1460E8182}" srcOrd="5" destOrd="0" presId="urn:microsoft.com/office/officeart/2005/8/layout/list1"/>
    <dgm:cxn modelId="{A71D77C3-F8BA-41E6-94C9-C2A33B8E40A8}" type="presParOf" srcId="{B4250FF1-0AFB-4D7E-842A-E5F59CBE590E}" destId="{AE78B86C-A696-43AD-91DB-4DE76DBF27CC}" srcOrd="6" destOrd="0" presId="urn:microsoft.com/office/officeart/2005/8/layout/list1"/>
    <dgm:cxn modelId="{47425DCB-27B2-495A-9CB2-E08F98A6DCA2}" type="presParOf" srcId="{B4250FF1-0AFB-4D7E-842A-E5F59CBE590E}" destId="{E63FD2D5-98A4-4FC1-8882-CBD503A10BFB}" srcOrd="7" destOrd="0" presId="urn:microsoft.com/office/officeart/2005/8/layout/list1"/>
    <dgm:cxn modelId="{74A68016-CFBF-4586-9199-CBA887449F77}" type="presParOf" srcId="{B4250FF1-0AFB-4D7E-842A-E5F59CBE590E}" destId="{357DBE4B-2D5F-4815-BA0B-67D4D7CFA0EA}" srcOrd="8" destOrd="0" presId="urn:microsoft.com/office/officeart/2005/8/layout/list1"/>
    <dgm:cxn modelId="{ACCE7AE5-1FC2-4417-AB83-5E4108D9CDF3}" type="presParOf" srcId="{357DBE4B-2D5F-4815-BA0B-67D4D7CFA0EA}" destId="{CDC4E215-94EA-45E9-A5F5-66EECAD1F6ED}" srcOrd="0" destOrd="0" presId="urn:microsoft.com/office/officeart/2005/8/layout/list1"/>
    <dgm:cxn modelId="{77A04A3F-DF49-48E8-9FCD-D896FC150698}" type="presParOf" srcId="{357DBE4B-2D5F-4815-BA0B-67D4D7CFA0EA}" destId="{71446243-E24B-4DB0-B778-3A651140464D}" srcOrd="1" destOrd="0" presId="urn:microsoft.com/office/officeart/2005/8/layout/list1"/>
    <dgm:cxn modelId="{C6586803-1F9F-46A2-BB20-3CC4601C68DF}" type="presParOf" srcId="{B4250FF1-0AFB-4D7E-842A-E5F59CBE590E}" destId="{0A9DB1AB-72FA-4AEE-A1D3-2226C40BD3EC}" srcOrd="9" destOrd="0" presId="urn:microsoft.com/office/officeart/2005/8/layout/list1"/>
    <dgm:cxn modelId="{A280C0F4-E3A8-4F0B-9AFA-A6F2F4A2CB8A}" type="presParOf" srcId="{B4250FF1-0AFB-4D7E-842A-E5F59CBE590E}" destId="{D38AF840-5623-4B5B-9C46-5433C98ABEE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DFD90-62A4-431D-BAC3-DF57D55A57A0}">
      <dsp:nvSpPr>
        <dsp:cNvPr id="0" name=""/>
        <dsp:cNvSpPr/>
      </dsp:nvSpPr>
      <dsp:spPr>
        <a:xfrm>
          <a:off x="0" y="1964790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0BF51-FF21-4F30-84A5-029524E91838}">
      <dsp:nvSpPr>
        <dsp:cNvPr id="0" name=""/>
        <dsp:cNvSpPr/>
      </dsp:nvSpPr>
      <dsp:spPr>
        <a:xfrm>
          <a:off x="411480" y="1787669"/>
          <a:ext cx="5760720" cy="354239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Стимулирование экономического роста</a:t>
          </a:r>
          <a:endParaRPr lang="ru-RU" sz="1200" kern="1200" dirty="0"/>
        </a:p>
      </dsp:txBody>
      <dsp:txXfrm>
        <a:off x="428773" y="1804962"/>
        <a:ext cx="5726134" cy="319653"/>
      </dsp:txXfrm>
    </dsp:sp>
    <dsp:sp modelId="{AE78B86C-A696-43AD-91DB-4DE76DBF27CC}">
      <dsp:nvSpPr>
        <dsp:cNvPr id="0" name=""/>
        <dsp:cNvSpPr/>
      </dsp:nvSpPr>
      <dsp:spPr>
        <a:xfrm>
          <a:off x="0" y="2509109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C2021-B1B1-470D-9AA9-33A49C348D2B}">
      <dsp:nvSpPr>
        <dsp:cNvPr id="0" name=""/>
        <dsp:cNvSpPr/>
      </dsp:nvSpPr>
      <dsp:spPr>
        <a:xfrm>
          <a:off x="411480" y="2331990"/>
          <a:ext cx="5760720" cy="354239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Повышение эффективности и оптимизация структуры бюджетных расходов </a:t>
          </a:r>
          <a:endParaRPr lang="ru-RU" sz="1200" kern="1200" dirty="0"/>
        </a:p>
      </dsp:txBody>
      <dsp:txXfrm>
        <a:off x="428773" y="2349283"/>
        <a:ext cx="5726134" cy="319653"/>
      </dsp:txXfrm>
    </dsp:sp>
    <dsp:sp modelId="{D38AF840-5623-4B5B-9C46-5433C98ABEE7}">
      <dsp:nvSpPr>
        <dsp:cNvPr id="0" name=""/>
        <dsp:cNvSpPr/>
      </dsp:nvSpPr>
      <dsp:spPr>
        <a:xfrm>
          <a:off x="0" y="3053429"/>
          <a:ext cx="8229599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46243-E24B-4DB0-B778-3A651140464D}">
      <dsp:nvSpPr>
        <dsp:cNvPr id="0" name=""/>
        <dsp:cNvSpPr/>
      </dsp:nvSpPr>
      <dsp:spPr>
        <a:xfrm>
          <a:off x="411480" y="2876309"/>
          <a:ext cx="5760720" cy="354239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Повышение прозрачности  открытости бюджетного процесса </a:t>
          </a:r>
          <a:endParaRPr lang="ru-RU" sz="1200" kern="1200" dirty="0"/>
        </a:p>
      </dsp:txBody>
      <dsp:txXfrm>
        <a:off x="428773" y="2893602"/>
        <a:ext cx="5726134" cy="319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0.10422</cdr:x>
      <cdr:y>0.90934</cdr:y>
    </cdr:from>
    <cdr:to>
      <cdr:x>0.92927</cdr:x>
      <cdr:y>0.96438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4096" y="4321641"/>
          <a:ext cx="6840760" cy="26161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100" dirty="0" smtClean="0"/>
            <a:t>    2745,2             4568,4                     2407,6        4523,8                        2390,5       4523,8                 2424,3       4523,8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43696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Бюджет </a:t>
            </a:r>
            <a:r>
              <a:rPr lang="ru-RU" dirty="0" smtClean="0">
                <a:solidFill>
                  <a:srgbClr val="002060"/>
                </a:solidFill>
              </a:rPr>
              <a:t>Барабанщиковского сельского поселения Дубовского района 2017год и плановый период 2018 и 2019годов.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215677"/>
              </p:ext>
            </p:extLst>
          </p:nvPr>
        </p:nvGraphicFramePr>
        <p:xfrm>
          <a:off x="428625" y="1428750"/>
          <a:ext cx="82296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  <a:solidFill>
            <a:srgbClr val="7030A0"/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Основные направления налоговой политики Барабанщиковского сельского поселения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144781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164507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 2017 год</a:t>
            </a:r>
            <a:endParaRPr lang="ru-RU" sz="32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045944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 2018 года</a:t>
            </a:r>
            <a:endParaRPr lang="ru-RU" sz="32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2363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796471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C000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Структура налоговых и неналоговых доходов местного бюджета  2019 года</a:t>
            </a:r>
            <a:endParaRPr lang="ru-RU" sz="32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12346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8181" y="3495675"/>
            <a:ext cx="2695575" cy="18097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Динамика поступлений имущественных налогов в местный бюджет                                        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86313818"/>
              </p:ext>
            </p:extLst>
          </p:nvPr>
        </p:nvGraphicFramePr>
        <p:xfrm>
          <a:off x="214282" y="3571876"/>
          <a:ext cx="457203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3143248"/>
            <a:ext cx="443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 на имущество физических лиц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525771558"/>
              </p:ext>
            </p:extLst>
          </p:nvPr>
        </p:nvGraphicFramePr>
        <p:xfrm>
          <a:off x="4000496" y="1071546"/>
          <a:ext cx="457203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4828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96" y="1000108"/>
            <a:ext cx="2928958" cy="1982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40960" cy="444568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1600" dirty="0" smtClean="0"/>
              <a:t>Доля муниципальных программ в общем объеме расходов , запланированных на реализацию муниципальных программ Барабанщиковского сельского поселения в 2017 году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8435" y="1196752"/>
            <a:ext cx="2643206" cy="87492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Управление муниципальным имуществом 5,0%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204864"/>
            <a:ext cx="2643206" cy="8669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физической культуры и спорта 0,4%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качественными жилищно-коммунальными  услугами населения 5,9%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2204864"/>
            <a:ext cx="2500330" cy="866946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культуры и туризма 14,3%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57950" y="3284984"/>
            <a:ext cx="2357454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Содействие занятости населения 2,2%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1196752"/>
            <a:ext cx="2500330" cy="87492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Охрана окружающей среды 3,0%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15074" y="1196752"/>
            <a:ext cx="2428892" cy="8034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Защита населения и территории от чрезвычайных ситуаций 0,7%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2204864"/>
            <a:ext cx="2500330" cy="8669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преступности 0,3%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Энергоэффективность</a:t>
            </a:r>
            <a:r>
              <a:rPr lang="ru-RU" sz="1400" dirty="0" smtClean="0"/>
              <a:t> и развитие энергетики 0,7%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4365104"/>
            <a:ext cx="2571768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Муниципальная политика 0,3%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40960" cy="444568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1600" dirty="0" smtClean="0"/>
              <a:t>Доля муниципальных программ в общем объеме расходов , запланированных на реализацию муниципальных программ Барабанщиковского сельского поселения в 2018 году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8435" y="1196752"/>
            <a:ext cx="2643206" cy="87492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Управление муниципальным имуществом 2,2%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204864"/>
            <a:ext cx="2643206" cy="8669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физической культуры и спорта 0,4%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качественными жилищно-коммунальными  услугами населения 5,9%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2204864"/>
            <a:ext cx="2500330" cy="866946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культуры и туризма 14,3%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57950" y="3284984"/>
            <a:ext cx="2357454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Содействие занятости населения 2,2%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1196752"/>
            <a:ext cx="2500330" cy="87492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Охрана окружающей среды 3,0%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15074" y="1196752"/>
            <a:ext cx="2428892" cy="8034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Защита населения и территории от чрезвычайных ситуаций 0,7%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2204864"/>
            <a:ext cx="2500330" cy="8669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преступности 0,3%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Энергоэффективность</a:t>
            </a:r>
            <a:r>
              <a:rPr lang="ru-RU" sz="1400" dirty="0" smtClean="0"/>
              <a:t> и развитие энергетики 0,9%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4365104"/>
            <a:ext cx="2571768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Муниципальная политика 0,3%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16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71546"/>
            <a:ext cx="8640960" cy="444568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1600" dirty="0" smtClean="0"/>
              <a:t>Доля муниципальных программ в общем объеме расходов , запланированных на реализацию муниципальных программ Барабанщиковского сельского поселения в 2019 году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8435" y="1196752"/>
            <a:ext cx="2643206" cy="87492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Управление муниципальным имуществом 2,2%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2204864"/>
            <a:ext cx="2643206" cy="8669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физической культуры и спорта 0,4%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качественными жилищно-коммунальными  услугами населения 5,4%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15074" y="2204864"/>
            <a:ext cx="2500330" cy="866946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культуры и туризма 14,3%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57950" y="3284984"/>
            <a:ext cx="2357454" cy="86409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Содействие занятости населения 2,2%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8992" y="1196752"/>
            <a:ext cx="2500330" cy="87492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Охрана окружающей среды 2,2%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15074" y="1196752"/>
            <a:ext cx="2428892" cy="80348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Защита населения и территории от чрезвычайных ситуаций 0,7%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28992" y="2204864"/>
            <a:ext cx="2500330" cy="86694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преступности 0,3%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28992" y="3284984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/>
              <a:t>Энергоэффективность</a:t>
            </a:r>
            <a:r>
              <a:rPr lang="ru-RU" sz="1400" dirty="0" smtClean="0"/>
              <a:t> и развитие энергетики 0,7%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4365104"/>
            <a:ext cx="2571768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Муниципальная политика 0,3%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2676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  <a:solidFill>
            <a:srgbClr val="0070C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Барабанщиковского сельского поселения на 2017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7158" y="1556792"/>
            <a:ext cx="8358246" cy="48726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Всего </a:t>
            </a:r>
          </a:p>
          <a:p>
            <a:pPr algn="ctr"/>
            <a:r>
              <a:rPr lang="ru-RU" b="1" dirty="0" smtClean="0"/>
              <a:t>         2268,9 </a:t>
            </a:r>
            <a:r>
              <a:rPr lang="ru-RU" b="1" dirty="0" err="1" smtClean="0"/>
              <a:t>тыс.руб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071802" y="1857364"/>
            <a:ext cx="3000396" cy="1785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Социальные программы (990,5 тыс.руб-43,7%)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85785" y="3143248"/>
            <a:ext cx="3036115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Инфраструктурные программы (891,4 тыс.руб.-39,2%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357422" y="4857760"/>
            <a:ext cx="2928958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Финансы (20,0 тыс.руб.,-0,9%)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86446" y="2714620"/>
            <a:ext cx="2714644" cy="16430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имуществом (347,0 тыс.руб-15,3%)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357818" y="4429132"/>
            <a:ext cx="2786082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Противодействие преступности и защита от ЧС (20,0 тыс.руб..-0,9%)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6227327"/>
              </p:ext>
            </p:extLst>
          </p:nvPr>
        </p:nvGraphicFramePr>
        <p:xfrm>
          <a:off x="457200" y="642938"/>
          <a:ext cx="8229600" cy="50720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43200"/>
                <a:gridCol w="2743200"/>
                <a:gridCol w="2743200"/>
              </a:tblGrid>
              <a:tr h="507207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Прогноз социально –экономического развития Барабанщиковского</a:t>
                      </a:r>
                      <a:r>
                        <a:rPr lang="ru-RU" baseline="0" dirty="0" smtClean="0"/>
                        <a:t> сельского поселения  на2017-2019 годы (Постановление Администрации Барабанщиковского сельского поселения от 07.06.2016 № 65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Основные направления бюджетной политики и основные направления налоговой политики и основные направления налоговой политики  Барабанщиковского</a:t>
                      </a:r>
                      <a:r>
                        <a:rPr lang="ru-RU" baseline="0" dirty="0" smtClean="0"/>
                        <a:t> сельского поселения на 2017-2019 годы (Администрации Барабанщиковского сельского поселения Постановление от 18.10.2016 № 118)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Муниципальные</a:t>
                      </a:r>
                      <a:r>
                        <a:rPr lang="ru-RU" baseline="0" dirty="0" smtClean="0"/>
                        <a:t> программы  Барабанщиковского сельского поселения 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Двойная стрелка влево/вправо 4"/>
          <p:cNvSpPr/>
          <p:nvPr/>
        </p:nvSpPr>
        <p:spPr>
          <a:xfrm>
            <a:off x="535704" y="5643578"/>
            <a:ext cx="8286808" cy="913260"/>
          </a:xfrm>
          <a:prstGeom prst="left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 формирования </a:t>
            </a:r>
            <a:r>
              <a:rPr lang="ru-RU" dirty="0" smtClean="0"/>
              <a:t>  </a:t>
            </a:r>
            <a:r>
              <a:rPr lang="ru-RU" dirty="0" smtClean="0"/>
              <a:t>местного бюджета  на 2017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  <a:solidFill>
            <a:srgbClr val="0070C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Барабанщиковского сельского поселения на 2018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7158" y="1556792"/>
            <a:ext cx="8358246" cy="48726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Всего </a:t>
            </a:r>
          </a:p>
          <a:p>
            <a:pPr algn="ctr"/>
            <a:r>
              <a:rPr lang="ru-RU" b="1" dirty="0" smtClean="0"/>
              <a:t>         2080,6 </a:t>
            </a:r>
            <a:r>
              <a:rPr lang="ru-RU" b="1" dirty="0" err="1" smtClean="0"/>
              <a:t>тыс.руб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071802" y="1857364"/>
            <a:ext cx="3000396" cy="1785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Социальные программы (990,4 тыс.руб-47,6%)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85785" y="3143248"/>
            <a:ext cx="3036115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Инфраструктурные программы (900,3 тыс.руб.-43,2%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357422" y="4857760"/>
            <a:ext cx="2928958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Финансы (20,0 тыс.руб.,-1,0%)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86446" y="2714620"/>
            <a:ext cx="2714644" cy="16430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имуществом (149,9 тыс.руб-7,2%)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357818" y="4429132"/>
            <a:ext cx="2786082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Противодействие преступности и защита от ЧС (20,0 тыс.руб..-1,0%)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342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  <a:solidFill>
            <a:srgbClr val="0070C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муниципальных программ Барабанщиковского сельского поселения на 2019 год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57158" y="1556792"/>
            <a:ext cx="8358246" cy="48726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Всего </a:t>
            </a:r>
          </a:p>
          <a:p>
            <a:pPr algn="ctr"/>
            <a:r>
              <a:rPr lang="ru-RU" b="1" dirty="0" smtClean="0"/>
              <a:t>         1991,7 </a:t>
            </a:r>
            <a:r>
              <a:rPr lang="ru-RU" b="1" dirty="0" err="1" smtClean="0"/>
              <a:t>тыс.руб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071802" y="1857364"/>
            <a:ext cx="3000396" cy="1785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Социальные программы (990,4 тыс.руб-49,7%)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85785" y="3143248"/>
            <a:ext cx="3036115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Инфраструктурные программы (811,3 тыс.руб.-40,8%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357422" y="4857760"/>
            <a:ext cx="2928958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Финансы (20,0 тыс.руб.,-1,0%)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86446" y="2714620"/>
            <a:ext cx="2714644" cy="16430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имуществом (150,0 тыс.руб-7,5%)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357818" y="4429132"/>
            <a:ext cx="2786082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Противодействие преступности и защита от ЧС (20,0 тыс.руб..-1,0%)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61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2016                          2017           2018           2019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местного бюджета ,формируемые в рамках муниципальных программ Ростовской </a:t>
            </a:r>
            <a:r>
              <a:rPr lang="ru-RU" sz="2400" dirty="0" err="1" smtClean="0"/>
              <a:t>области,и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непрограммные</a:t>
            </a:r>
            <a:r>
              <a:rPr lang="ru-RU" sz="2400" dirty="0" smtClean="0"/>
              <a:t> расходы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785786" y="1988840"/>
            <a:ext cx="1265934" cy="100811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3037,6 тыс.рублей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779912" y="17008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2268,9 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763688" y="2744640"/>
            <a:ext cx="1440160" cy="111640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4276,0 тыс.рублей</a:t>
            </a:r>
            <a:endParaRPr lang="ru-RU" i="1" dirty="0"/>
          </a:p>
        </p:txBody>
      </p:sp>
      <p:sp>
        <p:nvSpPr>
          <p:cNvPr id="8" name="Овал 7"/>
          <p:cNvSpPr/>
          <p:nvPr/>
        </p:nvSpPr>
        <p:spPr>
          <a:xfrm>
            <a:off x="3779913" y="2744640"/>
            <a:ext cx="1368152" cy="112533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4662,5 тыс.рублей</a:t>
            </a:r>
            <a:endParaRPr lang="ru-RU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Барабанщиковского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248605" y="18532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2080,6 тыс.рублей</a:t>
            </a: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 flipH="1">
            <a:off x="6958014" y="1853208"/>
            <a:ext cx="1214386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1991,7 тыс.рублей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 flipH="1">
            <a:off x="5436096" y="3140968"/>
            <a:ext cx="1368152" cy="129614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4833,7 тыс.рублей</a:t>
            </a:r>
            <a:endParaRPr lang="ru-RU" i="1" dirty="0"/>
          </a:p>
        </p:txBody>
      </p:sp>
      <p:sp>
        <p:nvSpPr>
          <p:cNvPr id="18" name="Овал 17"/>
          <p:cNvSpPr/>
          <p:nvPr/>
        </p:nvSpPr>
        <p:spPr>
          <a:xfrm flipH="1">
            <a:off x="7164288" y="2897040"/>
            <a:ext cx="1296144" cy="132404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4956,4 тыс.рублей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Резервный фонд Барабанщиковского сельского поселения - 100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-4492,6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357,0 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вопросы»на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2017год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318920043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4329114" cy="5168948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Резервный фонд Барабанщиковского сельского поселения - 100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-4492,6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331,1 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вопросы»на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2018год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80356245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65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Резервный фонд Барабанщиковского сельского поселения - 50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исполнительного органа власти местных администраторов -4492,6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-Иные общегосударственные вопросы 503,9 тыс.руб.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Раздел «Общегосударственные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вопросы»на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2019год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87659491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34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0760" y="785794"/>
            <a:ext cx="2786082" cy="22145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 на Культуру</a:t>
            </a:r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29872567"/>
              </p:ext>
            </p:extLst>
          </p:nvPr>
        </p:nvGraphicFramePr>
        <p:xfrm>
          <a:off x="6732240" y="3861048"/>
          <a:ext cx="2197478" cy="25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1000108"/>
            <a:ext cx="5143536" cy="258532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Барабанщиковского СДК учреждениями культуры –в 2017году -    990,5 </a:t>
            </a:r>
            <a:r>
              <a:rPr lang="ru-RU" dirty="0" err="1" smtClean="0"/>
              <a:t>тыс.рублей</a:t>
            </a:r>
            <a:r>
              <a:rPr lang="ru-RU" dirty="0" smtClean="0"/>
              <a:t> 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smtClean="0"/>
              <a:t>2018году </a:t>
            </a:r>
            <a:r>
              <a:rPr lang="ru-RU" dirty="0"/>
              <a:t>-    </a:t>
            </a:r>
            <a:r>
              <a:rPr lang="ru-RU" dirty="0" smtClean="0"/>
              <a:t>990,4 </a:t>
            </a:r>
            <a:r>
              <a:rPr lang="ru-RU" dirty="0" err="1"/>
              <a:t>тыс.рублей</a:t>
            </a:r>
            <a:r>
              <a:rPr lang="ru-RU" dirty="0"/>
              <a:t> </a:t>
            </a:r>
          </a:p>
          <a:p>
            <a:endParaRPr lang="ru-RU" dirty="0" smtClean="0"/>
          </a:p>
          <a:p>
            <a:r>
              <a:rPr lang="ru-RU" dirty="0" smtClean="0"/>
              <a:t>в 2017году </a:t>
            </a:r>
            <a:r>
              <a:rPr lang="ru-RU" dirty="0"/>
              <a:t>-    </a:t>
            </a:r>
            <a:r>
              <a:rPr lang="ru-RU" dirty="0" smtClean="0"/>
              <a:t>990,4 тыс.рублей</a:t>
            </a:r>
            <a:endParaRPr lang="ru-RU" dirty="0"/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1472" y="3429000"/>
            <a:ext cx="142876" cy="14287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828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2080" y="1268760"/>
            <a:ext cx="3709076" cy="2304256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  <a:softEdge rad="63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6979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</a:t>
            </a:r>
            <a:r>
              <a:rPr lang="ru-RU" sz="3200" dirty="0" smtClean="0"/>
              <a:t>инамика расходов местного бюджета на культуру ,кинематографию</a:t>
            </a:r>
            <a:endParaRPr lang="ru-RU" sz="3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02009209"/>
              </p:ext>
            </p:extLst>
          </p:nvPr>
        </p:nvGraphicFramePr>
        <p:xfrm>
          <a:off x="107504" y="3212976"/>
          <a:ext cx="50405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285992"/>
            <a:ext cx="1282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Тыс.рублей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FontTx/>
              <a:buChar char="-"/>
            </a:pPr>
            <a:endParaRPr lang="ru-RU" sz="32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-Благоустройство -811,4 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2018 год -Благоустройство -820,3 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2019 год -Благоустройство -731,3 </a:t>
            </a:r>
            <a:r>
              <a:rPr lang="ru-RU" sz="32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714356"/>
            <a:ext cx="3643338" cy="57864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 smtClean="0"/>
              <a:t>Расходы в </a:t>
            </a:r>
            <a:r>
              <a:rPr lang="ru-RU" sz="2000" dirty="0" err="1" smtClean="0"/>
              <a:t>Барабанщиковском</a:t>
            </a:r>
            <a:r>
              <a:rPr lang="ru-RU" sz="2000" dirty="0" smtClean="0"/>
              <a:t> сельском поселении пожарной безопасности в 2017 году составят 50,0 тыс.рублей; на 2018 год составят 50,0 тыс.рублей; на 2019 год составят 50,0 тыс.рублей:</a:t>
            </a:r>
          </a:p>
          <a:p>
            <a:pPr algn="just"/>
            <a:r>
              <a:rPr lang="ru-RU" sz="2000" dirty="0" smtClean="0"/>
              <a:t>-дооснащение современной техникой , оборудованием и снаряжением. </a:t>
            </a:r>
            <a:endParaRPr lang="ru-RU" sz="2000" dirty="0"/>
          </a:p>
        </p:txBody>
      </p:sp>
      <p:pic>
        <p:nvPicPr>
          <p:cNvPr id="8" name="Содержимое 7" descr="i (10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500042"/>
            <a:ext cx="3977217" cy="2928958"/>
          </a:xfrm>
        </p:spPr>
      </p:pic>
      <p:pic>
        <p:nvPicPr>
          <p:cNvPr id="9" name="Рисунок 8" descr="i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4" y="3786190"/>
            <a:ext cx="4000528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  <a:solidFill>
            <a:schemeClr val="accent1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28596" y="214290"/>
            <a:ext cx="2571768" cy="2428892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*Особенности формирования бюджета на 2017год и плановый период 2018 и 2019годов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2643182"/>
            <a:ext cx="2000264" cy="50006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Основание </a:t>
            </a:r>
            <a:endParaRPr lang="ru-RU" dirty="0"/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1928794" y="3214686"/>
            <a:ext cx="2786082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4643438" y="285728"/>
            <a:ext cx="2357454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29586" y="2500306"/>
            <a:ext cx="1071570" cy="12144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Внесен в Собрание депутатов  -30 ноября</a:t>
            </a:r>
            <a:endParaRPr lang="ru-RU" sz="1400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6357950" y="3500438"/>
            <a:ext cx="1571636" cy="1500198"/>
          </a:xfrm>
          <a:prstGeom prst="bevel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 о бюджете  на 3 года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5286388"/>
            <a:ext cx="2571768" cy="114300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 целях повышения точности расчетов в рамках изменений макроэкономических условий</a:t>
            </a:r>
            <a:endParaRPr lang="ru-RU" sz="1400" dirty="0"/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5143504" y="3214686"/>
            <a:ext cx="1357322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7929586" y="3786190"/>
            <a:ext cx="500066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929454" y="5000636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500034" y="3929066"/>
            <a:ext cx="928694" cy="1285884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2357422" y="3714752"/>
            <a:ext cx="3571900" cy="2571768"/>
          </a:xfrm>
          <a:prstGeom prst="round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-Прогноз социально –экономического развития Ростовской области на 3-х-летний период</a:t>
            </a:r>
          </a:p>
          <a:p>
            <a:pPr algn="ctr"/>
            <a:r>
              <a:rPr lang="ru-RU" sz="1600" dirty="0" smtClean="0"/>
              <a:t>- Основные  направления бюджета и налоговой политики Барабанщиковского сельского поселения 2017-2019 годы</a:t>
            </a:r>
          </a:p>
          <a:p>
            <a:pPr algn="ctr"/>
            <a:r>
              <a:rPr lang="ru-RU" sz="1600" dirty="0" smtClean="0"/>
              <a:t>- Документы стратегического планирования –на долгосрочный период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019275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2016-2019 годах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921853"/>
              </p:ext>
            </p:extLst>
          </p:nvPr>
        </p:nvGraphicFramePr>
        <p:xfrm>
          <a:off x="457200" y="857251"/>
          <a:ext cx="8229600" cy="514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97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Объем </a:t>
            </a:r>
            <a:r>
              <a:rPr lang="ru-RU" sz="2800" dirty="0" err="1" smtClean="0"/>
              <a:t>бевозмездных</a:t>
            </a:r>
            <a:r>
              <a:rPr lang="ru-RU" sz="2800" dirty="0" smtClean="0"/>
              <a:t> поступлений в 2017 году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412834"/>
              </p:ext>
            </p:extLst>
          </p:nvPr>
        </p:nvGraphicFramePr>
        <p:xfrm>
          <a:off x="457200" y="857251"/>
          <a:ext cx="8229600" cy="514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97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Объем </a:t>
            </a:r>
            <a:r>
              <a:rPr lang="ru-RU" sz="2800" dirty="0" err="1" smtClean="0"/>
              <a:t>бевозмездных</a:t>
            </a:r>
            <a:r>
              <a:rPr lang="ru-RU" sz="2800" dirty="0" smtClean="0"/>
              <a:t> поступлений в 2018 году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4079369"/>
              </p:ext>
            </p:extLst>
          </p:nvPr>
        </p:nvGraphicFramePr>
        <p:xfrm>
          <a:off x="457200" y="857251"/>
          <a:ext cx="8229600" cy="514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97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Объем </a:t>
            </a:r>
            <a:r>
              <a:rPr lang="ru-RU" sz="2800" dirty="0" err="1" smtClean="0"/>
              <a:t>бевозмездных</a:t>
            </a:r>
            <a:r>
              <a:rPr lang="ru-RU" sz="2800" dirty="0" smtClean="0"/>
              <a:t> поступлений в 2019 году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071546"/>
            <a:ext cx="1473855" cy="1000132"/>
          </a:xfrm>
          <a:prstGeom prst="ellipse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ru-RU" sz="2000" dirty="0" smtClean="0">
                <a:latin typeface="+mn-lt"/>
              </a:rPr>
              <a:t> Бюджет </a:t>
            </a:r>
            <a:r>
              <a:rPr lang="ru-RU" sz="2000" dirty="0" smtClean="0">
                <a:latin typeface="+mn-lt"/>
              </a:rPr>
              <a:t>на 2017 год и плановый период 2018 и 2019 годов содержит приоритетные пути реализации основных задач:</a:t>
            </a:r>
            <a:endParaRPr lang="ru-RU" sz="2000" dirty="0">
              <a:latin typeface="+mn-lt"/>
            </a:endParaRPr>
          </a:p>
        </p:txBody>
      </p:sp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285992"/>
            <a:ext cx="1300944" cy="742280"/>
          </a:xfrm>
          <a:prstGeom prst="ellipse">
            <a:avLst/>
          </a:prstGeom>
        </p:spPr>
      </p:pic>
      <p:pic>
        <p:nvPicPr>
          <p:cNvPr id="6" name="Рисунок 5" descr="482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286124"/>
            <a:ext cx="1333483" cy="1000112"/>
          </a:xfrm>
          <a:prstGeom prst="ellipse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572008"/>
            <a:ext cx="1289634" cy="833437"/>
          </a:xfrm>
          <a:prstGeom prst="ellipse">
            <a:avLst/>
          </a:prstGeom>
        </p:spPr>
      </p:pic>
      <p:pic>
        <p:nvPicPr>
          <p:cNvPr id="9" name="Рисунок 8" descr="i (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44" y="5715016"/>
            <a:ext cx="1471613" cy="1002174"/>
          </a:xfrm>
          <a:prstGeom prst="ellipse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1604" y="1071546"/>
            <a:ext cx="7286676" cy="10001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и результативности </a:t>
            </a:r>
            <a:r>
              <a:rPr lang="ru-RU" dirty="0" err="1" smtClean="0"/>
              <a:t>имющихся</a:t>
            </a:r>
            <a:r>
              <a:rPr lang="ru-RU" dirty="0" smtClean="0"/>
              <a:t> инструментов программно –целевого управления и </a:t>
            </a:r>
            <a:r>
              <a:rPr lang="ru-RU" dirty="0" err="1" smtClean="0"/>
              <a:t>бюджетирования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2285992"/>
            <a:ext cx="7286676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Создание условий для повышения качества предоставляемых муниципальных услуг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3286124"/>
            <a:ext cx="7215238" cy="10715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Повышение эффективности процедур проведения муниципальных закупок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500570"/>
            <a:ext cx="7215238" cy="8572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Совершенствование процедур предварительного и последующего контроля .в том числе уточнение порядка и содержания мер принуждения к нарушениям в финансово-бюджетной сфере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5715016"/>
            <a:ext cx="7286676" cy="9286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Обеспечение открытости бюджетного процесса перед гражданами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4358814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6931,4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2017 год</a:t>
            </a:r>
            <a:endParaRPr lang="ru-RU" sz="28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6931,4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682634"/>
              </p:ext>
            </p:extLst>
          </p:nvPr>
        </p:nvGraphicFramePr>
        <p:xfrm>
          <a:off x="251521" y="1857362"/>
          <a:ext cx="3963290" cy="478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совокупный доход 204,5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423,2</a:t>
                      </a:r>
                      <a:endParaRPr lang="ru-RU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1517,7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</a:t>
                      </a:r>
                      <a:r>
                        <a:rPr lang="ru-RU" baseline="0" dirty="0" smtClean="0"/>
                        <a:t> 0,2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Финансовая</a:t>
                      </a:r>
                      <a:r>
                        <a:rPr lang="ru-RU" baseline="0" dirty="0" smtClean="0"/>
                        <a:t> помощь из областного  бюджета 4523,8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262,0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3491"/>
              </p:ext>
            </p:extLst>
          </p:nvPr>
        </p:nvGraphicFramePr>
        <p:xfrm>
          <a:off x="5214942" y="1857362"/>
          <a:ext cx="3533522" cy="473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92658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Общественные вопросы 4949,6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2658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990,5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2658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Жилищно</a:t>
                      </a:r>
                      <a:r>
                        <a:rPr lang="ru-RU" dirty="0" smtClean="0"/>
                        <a:t> –коммунальное  хозяйство  811,4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2658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30,0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Образование 10,0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4229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69,9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4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70,0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4827161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 на 2018год </a:t>
                      </a:r>
                    </a:p>
                    <a:p>
                      <a:pPr algn="ctr"/>
                      <a:r>
                        <a:rPr lang="ru-RU" dirty="0" smtClean="0"/>
                        <a:t>6914,3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плановый период 2018 -2019 годов</a:t>
            </a:r>
            <a:endParaRPr lang="ru-RU" sz="2800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766116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2018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6914,3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234997"/>
              </p:ext>
            </p:extLst>
          </p:nvPr>
        </p:nvGraphicFramePr>
        <p:xfrm>
          <a:off x="251521" y="1857362"/>
          <a:ext cx="3963290" cy="478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совокупный доход 214,5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433,1</a:t>
                      </a:r>
                      <a:endParaRPr lang="ru-RU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1468,9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</a:t>
                      </a:r>
                      <a:r>
                        <a:rPr lang="ru-RU" baseline="0" dirty="0" smtClean="0"/>
                        <a:t> 0,2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Финансовая</a:t>
                      </a:r>
                      <a:r>
                        <a:rPr lang="ru-RU" baseline="0" dirty="0" smtClean="0"/>
                        <a:t> помощь из областного  бюджета 4523,8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273,8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472155"/>
              </p:ext>
            </p:extLst>
          </p:nvPr>
        </p:nvGraphicFramePr>
        <p:xfrm>
          <a:off x="5214942" y="1857362"/>
          <a:ext cx="3533522" cy="473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92658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Общественные вопросы 4923,7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2658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990,4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2658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Жилищно</a:t>
                      </a:r>
                      <a:r>
                        <a:rPr lang="ru-RU" dirty="0" smtClean="0"/>
                        <a:t> –коммунальное  хозяйство  820,3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2658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30,0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Образование 10,0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4229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69,9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4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70,0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6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650749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 на 2019год </a:t>
                      </a:r>
                    </a:p>
                    <a:p>
                      <a:pPr algn="ctr"/>
                      <a:r>
                        <a:rPr lang="ru-RU" dirty="0" smtClean="0"/>
                        <a:t>6948,1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2019год</a:t>
            </a:r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832829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2019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6948,1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596820"/>
              </p:ext>
            </p:extLst>
          </p:nvPr>
        </p:nvGraphicFramePr>
        <p:xfrm>
          <a:off x="251521" y="1857362"/>
          <a:ext cx="3963290" cy="478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совокупный доход 223,1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447,3</a:t>
                      </a:r>
                      <a:endParaRPr lang="ru-RU" dirty="0"/>
                    </a:p>
                  </a:txBody>
                  <a:tcPr>
                    <a:solidFill>
                      <a:srgbClr val="00FF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1468,9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</a:t>
                      </a:r>
                      <a:r>
                        <a:rPr lang="ru-RU" baseline="0" dirty="0" smtClean="0"/>
                        <a:t> 0,2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Финансовая</a:t>
                      </a:r>
                      <a:r>
                        <a:rPr lang="ru-RU" baseline="0" dirty="0" smtClean="0"/>
                        <a:t> помощь из областного  бюджета 4523,8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284,8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639306"/>
              </p:ext>
            </p:extLst>
          </p:nvPr>
        </p:nvGraphicFramePr>
        <p:xfrm>
          <a:off x="5214942" y="1857362"/>
          <a:ext cx="3533522" cy="473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92658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Общественные вопросы 5046,5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2658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990,4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2658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Жилищно</a:t>
                      </a:r>
                      <a:r>
                        <a:rPr lang="ru-RU" dirty="0" smtClean="0"/>
                        <a:t> –коммунальное  хозяйство  731,3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2658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30,0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Образование 10,0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24229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69,9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094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70,0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738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26387"/>
              </p:ext>
            </p:extLst>
          </p:nvPr>
        </p:nvGraphicFramePr>
        <p:xfrm>
          <a:off x="395536" y="1772816"/>
          <a:ext cx="8291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Динамика доходов местного бюджета Барабанщиковского сельского поселения    2016-2019 годы</a:t>
            </a:r>
            <a:endParaRPr lang="ru-RU" sz="32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47664" y="1700808"/>
            <a:ext cx="6768752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2016год                         2017год                   2018год              2019год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Содержимое 17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6116" y="0"/>
            <a:ext cx="5572163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71472" y="357166"/>
            <a:ext cx="6072230" cy="92869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Доходы бюджета </a:t>
            </a:r>
          </a:p>
          <a:p>
            <a:pPr algn="ctr"/>
            <a:r>
              <a:rPr lang="ru-RU" dirty="0" smtClean="0"/>
              <a:t>Поступающие в бюджет денежные средства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177833" y="2463793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00100" y="192880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00100" y="27146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00100" y="36433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28728" y="1714488"/>
            <a:ext cx="4786346" cy="50006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2500306"/>
            <a:ext cx="4929222" cy="428628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357562"/>
            <a:ext cx="4786346" cy="357190"/>
          </a:xfrm>
          <a:prstGeom prst="rect">
            <a:avLst/>
          </a:prstGeom>
          <a:solidFill>
            <a:srgbClr val="FFC000"/>
          </a:solidFill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3857628"/>
            <a:ext cx="507209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Среднедушевой бюджетный доход на жителя Барабанщиковского сельского поселения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0" y="5143512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6873,1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85984" y="5643578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6514,5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61436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86050" y="6500834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pic>
        <p:nvPicPr>
          <p:cNvPr id="24" name="Рисунок 23" descr="i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28" y="6072206"/>
            <a:ext cx="642942" cy="642942"/>
          </a:xfrm>
          <a:prstGeom prst="rect">
            <a:avLst/>
          </a:prstGeom>
        </p:spPr>
      </p:pic>
      <p:sp>
        <p:nvSpPr>
          <p:cNvPr id="17" name="Скругленный прямоугольник 16"/>
          <p:cNvSpPr/>
          <p:nvPr/>
        </p:nvSpPr>
        <p:spPr>
          <a:xfrm flipH="1">
            <a:off x="4081458" y="5643578"/>
            <a:ext cx="1426646" cy="750099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6498,4</a:t>
            </a:r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 flipH="1">
            <a:off x="5796136" y="5643579"/>
            <a:ext cx="1440160" cy="75009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6530,2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427984" y="6512976"/>
            <a:ext cx="648072" cy="3693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2018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236296" y="6393677"/>
            <a:ext cx="864096" cy="36933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2019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22721</TotalTime>
  <Words>1293</Words>
  <Application>Microsoft Office PowerPoint</Application>
  <PresentationFormat>Экран (4:3)</PresentationFormat>
  <Paragraphs>238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Волна</vt:lpstr>
      <vt:lpstr>Бюджет Барабанщиковского сельского поселения Дубовского района 2017год и плановый период 2018 и 2019годов.</vt:lpstr>
      <vt:lpstr>Презентация PowerPoint</vt:lpstr>
      <vt:lpstr>Презентация PowerPoint</vt:lpstr>
      <vt:lpstr> Бюджет на 2017 год и плановый период 2018 и 2019 годов содержит приоритетные пути реализации основных задач:</vt:lpstr>
      <vt:lpstr>Основные параметры местного бюджета на 2017 год</vt:lpstr>
      <vt:lpstr>Основные параметры местного бюджета на плановый период 2018 -2019 годов</vt:lpstr>
      <vt:lpstr>2019год</vt:lpstr>
      <vt:lpstr>Динамика доходов местного бюджета Барабанщиковского сельского поселения    2016-2019 годы</vt:lpstr>
      <vt:lpstr>Презентация PowerPoint</vt:lpstr>
      <vt:lpstr>Основные направления налоговой политики Барабанщиковского сельского поселения </vt:lpstr>
      <vt:lpstr>Налоговые и неналоговые доходы местного бюджета</vt:lpstr>
      <vt:lpstr>Структура налоговых и неналоговых доходов местного бюджета  2017 год</vt:lpstr>
      <vt:lpstr>Структура налоговых и неналоговых доходов местного бюджета  2018 года</vt:lpstr>
      <vt:lpstr>Структура налоговых и неналоговых доходов местного бюджета  2019 года</vt:lpstr>
      <vt:lpstr>Динамика поступлений имущественных налогов в местный бюджет                                         тыс.рублей</vt:lpstr>
      <vt:lpstr>Доля муниципальных программ в общем объеме расходов , запланированных на реализацию муниципальных программ Барабанщиковского сельского поселения в 2017 году</vt:lpstr>
      <vt:lpstr>Доля муниципальных программ в общем объеме расходов , запланированных на реализацию муниципальных программ Барабанщиковского сельского поселения в 2018 году</vt:lpstr>
      <vt:lpstr>Доля муниципальных программ в общем объеме расходов , запланированных на реализацию муниципальных программ Барабанщиковского сельского поселения в 2019 году</vt:lpstr>
      <vt:lpstr>Структура муниципальных программ Барабанщиковского сельского поселения на 2017 год</vt:lpstr>
      <vt:lpstr>Структура муниципальных программ Барабанщиковского сельского поселения на 2018 год</vt:lpstr>
      <vt:lpstr>Структура муниципальных программ Барабанщиковского сельского поселения на 2019 год</vt:lpstr>
      <vt:lpstr>Расходы местного бюджета ,формируемые в рамках муниципальных программ Ростовской области,и непрограммные расходы</vt:lpstr>
      <vt:lpstr>Раздел «Общегосударственные вопросы»на 2017год</vt:lpstr>
      <vt:lpstr>Раздел «Общегосударственные вопросы»на 2018год</vt:lpstr>
      <vt:lpstr>Раздел «Общегосударственные вопросы»на 2019год</vt:lpstr>
      <vt:lpstr>Расходы на Культуру</vt:lpstr>
      <vt:lpstr>Динамика расходов местного бюджета на культуру ,кинематографию</vt:lpstr>
      <vt:lpstr>Финансирование мероприятий по развитию жилищно-коммунальной инфраструктуры</vt:lpstr>
      <vt:lpstr>Презентация PowerPoint</vt:lpstr>
      <vt:lpstr>Структура Безвозмездных поступлений (в сопоставимых условиях) в 2016-2019 годах </vt:lpstr>
      <vt:lpstr>Объем бевозмездных поступлений в 2017 году</vt:lpstr>
      <vt:lpstr>Объем бевозмездных поступлений в 2018 году</vt:lpstr>
      <vt:lpstr>Объем бевозмездных поступлений в 2019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1</cp:lastModifiedBy>
  <cp:revision>94</cp:revision>
  <dcterms:created xsi:type="dcterms:W3CDTF">2015-12-04T10:25:22Z</dcterms:created>
  <dcterms:modified xsi:type="dcterms:W3CDTF">2018-04-02T11:56:28Z</dcterms:modified>
</cp:coreProperties>
</file>