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83" r:id="rId8"/>
    <p:sldId id="261" r:id="rId9"/>
    <p:sldId id="262" r:id="rId10"/>
    <p:sldId id="263" r:id="rId11"/>
    <p:sldId id="264" r:id="rId12"/>
    <p:sldId id="265" r:id="rId13"/>
    <p:sldId id="284" r:id="rId14"/>
    <p:sldId id="285" r:id="rId15"/>
    <p:sldId id="268" r:id="rId16"/>
    <p:sldId id="286" r:id="rId17"/>
    <p:sldId id="292" r:id="rId18"/>
    <p:sldId id="287" r:id="rId19"/>
    <p:sldId id="270" r:id="rId20"/>
    <p:sldId id="288" r:id="rId21"/>
    <p:sldId id="289" r:id="rId22"/>
    <p:sldId id="271" r:id="rId23"/>
    <p:sldId id="272" r:id="rId24"/>
    <p:sldId id="290" r:id="rId25"/>
    <p:sldId id="291" r:id="rId26"/>
    <p:sldId id="273" r:id="rId27"/>
    <p:sldId id="274" r:id="rId28"/>
    <p:sldId id="275" r:id="rId29"/>
    <p:sldId id="276" r:id="rId30"/>
    <p:sldId id="278" r:id="rId31"/>
    <p:sldId id="279" r:id="rId32"/>
    <p:sldId id="280" r:id="rId33"/>
    <p:sldId id="293" r:id="rId3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CB4"/>
    <a:srgbClr val="EE30E5"/>
    <a:srgbClr val="57C75A"/>
    <a:srgbClr val="00FF00"/>
    <a:srgbClr val="FF99FF"/>
    <a:srgbClr val="F4D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58854235011699E-2"/>
          <c:y val="4.3250455336612433E-2"/>
          <c:w val="0.89209208632121717"/>
          <c:h val="0.88143194527207414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ED9A7"/>
            </a:solidFill>
          </c:spPr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2334.5</c:v>
                </c:pt>
                <c:pt idx="1">
                  <c:v>2035.4</c:v>
                </c:pt>
                <c:pt idx="2">
                  <c:v>1770.2</c:v>
                </c:pt>
                <c:pt idx="3">
                  <c:v>1811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7EA9CA"/>
            </a:solidFill>
          </c:spPr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4927.5</c:v>
                </c:pt>
                <c:pt idx="1">
                  <c:v>4901.8999999999996</c:v>
                </c:pt>
                <c:pt idx="2">
                  <c:v>2031</c:v>
                </c:pt>
                <c:pt idx="3">
                  <c:v>1847.8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33944704"/>
        <c:axId val="33946240"/>
        <c:axId val="0"/>
      </c:bar3DChart>
      <c:catAx>
        <c:axId val="33944704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33946240"/>
        <c:crosses val="autoZero"/>
        <c:auto val="1"/>
        <c:lblAlgn val="ctr"/>
        <c:lblOffset val="100"/>
        <c:noMultiLvlLbl val="1"/>
      </c:catAx>
      <c:valAx>
        <c:axId val="33946240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none"/>
        <c:minorTickMark val="cross"/>
        <c:tickLblPos val="nextTo"/>
        <c:crossAx val="33944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02976530478349"/>
          <c:y val="0.22932005871401498"/>
          <c:w val="0.25297023469521657"/>
          <c:h val="0.26878915810701171"/>
        </c:manualLayout>
      </c:layout>
      <c:overlay val="1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50000000000004"/>
          <c:h val="0.832746390671000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1.388888888888894E-2"/>
                  <c:y val="-0.2970752573461154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2715343442783929"/>
                  <c:y val="-1.769295068264140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0">
                  <c:v>0104</c:v>
                </c:pt>
                <c:pt idx="1">
                  <c:v>0104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114.5</c:v>
                </c:pt>
                <c:pt idx="1">
                  <c:v>2970.1</c:v>
                </c:pt>
                <c:pt idx="2">
                  <c:v>178.7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1292.3</c:v>
                </c:pt>
                <c:pt idx="1">
                  <c:v>527.5</c:v>
                </c:pt>
                <c:pt idx="2">
                  <c:v>219.5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819328"/>
        <c:axId val="41369984"/>
        <c:axId val="124501504"/>
      </c:bar3DChart>
      <c:catAx>
        <c:axId val="4081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1369984"/>
        <c:crosses val="autoZero"/>
        <c:auto val="1"/>
        <c:lblAlgn val="ctr"/>
        <c:lblOffset val="100"/>
        <c:noMultiLvlLbl val="1"/>
      </c:catAx>
      <c:valAx>
        <c:axId val="41369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819328"/>
        <c:crosses val="autoZero"/>
        <c:crossBetween val="between"/>
      </c:valAx>
      <c:serAx>
        <c:axId val="124501504"/>
        <c:scaling>
          <c:orientation val="minMax"/>
        </c:scaling>
        <c:delete val="1"/>
        <c:axPos val="b"/>
        <c:majorTickMark val="none"/>
        <c:minorTickMark val="none"/>
        <c:tickLblPos val="nextTo"/>
        <c:crossAx val="41369984"/>
        <c:crosses val="autoZero"/>
      </c:serAx>
    </c:plotArea>
    <c:legend>
      <c:legendPos val="t"/>
      <c:layout>
        <c:manualLayout>
          <c:xMode val="edge"/>
          <c:yMode val="edge"/>
          <c:x val="0.14212309743361848"/>
          <c:y val="2.5195613185836494E-2"/>
          <c:w val="0.77118415414160335"/>
          <c:h val="0.1181935472778157"/>
        </c:manualLayout>
      </c:layout>
      <c:overlay val="0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453.2</c:v>
                </c:pt>
                <c:pt idx="1">
                  <c:v>89.5</c:v>
                </c:pt>
                <c:pt idx="2">
                  <c:v>89.5</c:v>
                </c:pt>
                <c:pt idx="3">
                  <c:v>89.5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77.3</c:v>
                </c:pt>
                <c:pt idx="1">
                  <c:v>83.5</c:v>
                </c:pt>
                <c:pt idx="2">
                  <c:v>83.9</c:v>
                </c:pt>
                <c:pt idx="3">
                  <c:v>86.5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4397</c:v>
                </c:pt>
                <c:pt idx="1">
                  <c:v>4728.8999999999996</c:v>
                </c:pt>
                <c:pt idx="2">
                  <c:v>1857.6</c:v>
                </c:pt>
                <c:pt idx="3">
                  <c:v>1671.8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4927.5</c:v>
                </c:pt>
                <c:pt idx="1">
                  <c:v>4901.8999999999996</c:v>
                </c:pt>
                <c:pt idx="2">
                  <c:v>2031</c:v>
                </c:pt>
                <c:pt idx="3">
                  <c:v>1847.8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1458688"/>
        <c:axId val="41464576"/>
        <c:axId val="0"/>
      </c:bar3DChart>
      <c:catAx>
        <c:axId val="41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1464576"/>
        <c:crosses val="autoZero"/>
        <c:auto val="1"/>
        <c:lblAlgn val="ctr"/>
        <c:lblOffset val="100"/>
        <c:noMultiLvlLbl val="1"/>
      </c:catAx>
      <c:valAx>
        <c:axId val="414645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414586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>
        <c:manualLayout>
          <c:xMode val="edge"/>
          <c:yMode val="edge"/>
          <c:x val="0.13307864294740934"/>
          <c:y val="8.091706001348618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безвозмездных поступлений в 2019 году</c:v>
                </c:pt>
              </c:strCache>
            </c:strRef>
          </c:tx>
          <c:explosion val="25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Иные межбюджетные трансферты</c:v>
                </c:pt>
                <c:pt idx="1">
                  <c:v>Субвенции бюджетам бюджетной системы Российской Федерации</c:v>
                </c:pt>
                <c:pt idx="2">
                  <c:v>Дотации бюджетам бюджетной системы Российской Федерации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89.5</c:v>
                </c:pt>
                <c:pt idx="1">
                  <c:v>83.5</c:v>
                </c:pt>
                <c:pt idx="2">
                  <c:v>4728.8999999999996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</c:v>
                </c:pt>
                <c:pt idx="2">
                  <c:v>план 2019 года</c:v>
                </c:pt>
                <c:pt idx="3">
                  <c:v>план 2020 года</c:v>
                </c:pt>
                <c:pt idx="4">
                  <c:v>план 2021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2227.6999999999998</c:v>
                </c:pt>
                <c:pt idx="1">
                  <c:v>2334.5</c:v>
                </c:pt>
                <c:pt idx="2" formatCode="#,##0.00">
                  <c:v>2035.4</c:v>
                </c:pt>
                <c:pt idx="3">
                  <c:v>1770.2</c:v>
                </c:pt>
                <c:pt idx="4">
                  <c:v>1811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323072"/>
        <c:axId val="34324864"/>
        <c:axId val="34283008"/>
      </c:bar3DChart>
      <c:catAx>
        <c:axId val="34323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34324864"/>
        <c:crosses val="autoZero"/>
        <c:auto val="1"/>
        <c:lblAlgn val="ctr"/>
        <c:lblOffset val="100"/>
        <c:noMultiLvlLbl val="1"/>
      </c:catAx>
      <c:valAx>
        <c:axId val="343248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4323072"/>
        <c:crosses val="autoZero"/>
        <c:crossBetween val="between"/>
      </c:valAx>
      <c:serAx>
        <c:axId val="34283008"/>
        <c:scaling>
          <c:orientation val="minMax"/>
        </c:scaling>
        <c:delete val="1"/>
        <c:axPos val="b"/>
        <c:majorTickMark val="out"/>
        <c:minorTickMark val="none"/>
        <c:tickLblPos val="nextTo"/>
        <c:crossAx val="34324864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8.4077710110915832E-2"/>
          <c:w val="0.84104938271604934"/>
          <c:h val="0.815661167775471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Неналовые доходы </c:v>
                </c:pt>
                <c:pt idx="3">
                  <c:v>ЕСХН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382.7</c:v>
                </c:pt>
                <c:pt idx="1">
                  <c:v>1151.7</c:v>
                </c:pt>
                <c:pt idx="2">
                  <c:v>327</c:v>
                </c:pt>
                <c:pt idx="3">
                  <c:v>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numFmt formatCode="#,##0.00" sourceLinked="0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Неналовые доходы </c:v>
                </c:pt>
                <c:pt idx="3">
                  <c:v>ЕСХН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407.6</c:v>
                </c:pt>
                <c:pt idx="1">
                  <c:v>1165.8</c:v>
                </c:pt>
                <c:pt idx="2">
                  <c:v>16.2</c:v>
                </c:pt>
                <c:pt idx="3">
                  <c:v>180.6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numFmt formatCode="#,##0.0" sourceLinked="0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ЕСХН</c:v>
                </c:pt>
                <c:pt idx="3">
                  <c:v>Неналовые доходы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426.4</c:v>
                </c:pt>
                <c:pt idx="1">
                  <c:v>1180</c:v>
                </c:pt>
                <c:pt idx="2">
                  <c:v>187.8</c:v>
                </c:pt>
                <c:pt idx="3">
                  <c:v>16.8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План 2019</c:v>
                </c:pt>
                <c:pt idx="3">
                  <c:v>План 2020</c:v>
                </c:pt>
                <c:pt idx="4">
                  <c:v>План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64</c:v>
                </c:pt>
                <c:pt idx="2">
                  <c:v>27.1</c:v>
                </c:pt>
                <c:pt idx="3">
                  <c:v>41.2</c:v>
                </c:pt>
                <c:pt idx="4">
                  <c:v>55.4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План 2019</c:v>
                </c:pt>
                <c:pt idx="3">
                  <c:v>План 2020</c:v>
                </c:pt>
                <c:pt idx="4">
                  <c:v>План 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План 2019</c:v>
                </c:pt>
                <c:pt idx="3">
                  <c:v>План 2020</c:v>
                </c:pt>
                <c:pt idx="4">
                  <c:v>План 2021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2334848"/>
        <c:axId val="42889600"/>
        <c:axId val="36337856"/>
      </c:bar3DChart>
      <c:catAx>
        <c:axId val="42334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42889600"/>
        <c:crosses val="autoZero"/>
        <c:auto val="1"/>
        <c:lblAlgn val="ctr"/>
        <c:lblOffset val="100"/>
        <c:noMultiLvlLbl val="1"/>
      </c:catAx>
      <c:valAx>
        <c:axId val="4288960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42334848"/>
        <c:crosses val="autoZero"/>
        <c:crossBetween val="between"/>
      </c:valAx>
      <c:serAx>
        <c:axId val="36337856"/>
        <c:scaling>
          <c:orientation val="minMax"/>
        </c:scaling>
        <c:delete val="1"/>
        <c:axPos val="b"/>
        <c:majorTickMark val="cross"/>
        <c:minorTickMark val="cross"/>
        <c:tickLblPos val="nextTo"/>
        <c:crossAx val="42889600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3095843023115268"/>
          <c:y val="7.1585669552819059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План 2019 года</c:v>
                </c:pt>
                <c:pt idx="3">
                  <c:v>План 2020 года</c:v>
                </c:pt>
                <c:pt idx="4">
                  <c:v>План 2021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1414.5</c:v>
                </c:pt>
                <c:pt idx="1">
                  <c:v>1121.5</c:v>
                </c:pt>
                <c:pt idx="2">
                  <c:v>1124.5999999999999</c:v>
                </c:pt>
                <c:pt idx="3">
                  <c:v>1124.5999999999999</c:v>
                </c:pt>
                <c:pt idx="4">
                  <c:v>1124.5999999999999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План 2019 года</c:v>
                </c:pt>
                <c:pt idx="3">
                  <c:v>План 2020 года</c:v>
                </c:pt>
                <c:pt idx="4">
                  <c:v>План 2021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План 2019 года</c:v>
                </c:pt>
                <c:pt idx="3">
                  <c:v>План 2020 года</c:v>
                </c:pt>
                <c:pt idx="4">
                  <c:v>План 2021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24461440"/>
        <c:axId val="124462976"/>
        <c:axId val="0"/>
      </c:bar3DChart>
      <c:catAx>
        <c:axId val="12446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4462976"/>
        <c:crosses val="autoZero"/>
        <c:auto val="1"/>
        <c:lblAlgn val="ctr"/>
        <c:lblOffset val="100"/>
        <c:noMultiLvlLbl val="1"/>
      </c:catAx>
      <c:valAx>
        <c:axId val="12446297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2446144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50000000000004"/>
          <c:h val="0.832746390671000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22674517408814254"/>
                  <c:y val="0.18451219997611751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1.388888888888894E-2"/>
                  <c:y val="-0.2970752573461154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2715343442783929"/>
                  <c:y val="-1.769295068264140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Лист1!$A$2:$A$3</c:f>
              <c:strCache>
                <c:ptCount val="2"/>
                <c:pt idx="0">
                  <c:v>0104</c:v>
                </c:pt>
                <c:pt idx="1">
                  <c:v>0113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4616.2</c:v>
                </c:pt>
                <c:pt idx="1">
                  <c:v>65.5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50000000000004"/>
          <c:h val="0.832746390671000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22674517408814254"/>
                  <c:y val="0.18451219997611751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1.388888888888894E-2"/>
                  <c:y val="-0.2970752573461154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2715343442783929"/>
                  <c:y val="-1.769295068264140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Лист1!$A$2:$A$3</c:f>
              <c:strCache>
                <c:ptCount val="2"/>
                <c:pt idx="0">
                  <c:v>0104</c:v>
                </c:pt>
                <c:pt idx="1">
                  <c:v>0113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3007.5</c:v>
                </c:pt>
                <c:pt idx="1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Стимулирование экономического роста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458989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80" y="1134269"/>
          <a:ext cx="5760720" cy="649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Стимулирование экономического роста</a:t>
          </a:r>
          <a:endParaRPr lang="ru-RU" sz="2200" kern="1200" dirty="0"/>
        </a:p>
      </dsp:txBody>
      <dsp:txXfrm>
        <a:off x="443183" y="1165972"/>
        <a:ext cx="5697314" cy="586034"/>
      </dsp:txXfrm>
    </dsp:sp>
    <dsp:sp modelId="{AE78B86C-A696-43AD-91DB-4DE76DBF27CC}">
      <dsp:nvSpPr>
        <dsp:cNvPr id="0" name=""/>
        <dsp:cNvSpPr/>
      </dsp:nvSpPr>
      <dsp:spPr>
        <a:xfrm>
          <a:off x="0" y="2456910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80" y="2132190"/>
          <a:ext cx="5760720" cy="649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Повышение эффективности и оптимизация структуры бюджетных расходов </a:t>
          </a:r>
          <a:endParaRPr lang="ru-RU" sz="2200" kern="1200" dirty="0"/>
        </a:p>
      </dsp:txBody>
      <dsp:txXfrm>
        <a:off x="443183" y="2163893"/>
        <a:ext cx="5697314" cy="586034"/>
      </dsp:txXfrm>
    </dsp:sp>
    <dsp:sp modelId="{D38AF840-5623-4B5B-9C46-5433C98ABEE7}">
      <dsp:nvSpPr>
        <dsp:cNvPr id="0" name=""/>
        <dsp:cNvSpPr/>
      </dsp:nvSpPr>
      <dsp:spPr>
        <a:xfrm>
          <a:off x="0" y="3454830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80" y="3130109"/>
          <a:ext cx="5760720" cy="649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Повышение прозрачности  открытости бюджетного процесса </a:t>
          </a:r>
          <a:endParaRPr lang="ru-RU" sz="2200" kern="1200" dirty="0"/>
        </a:p>
      </dsp:txBody>
      <dsp:txXfrm>
        <a:off x="443183" y="3161812"/>
        <a:ext cx="569731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0.10422</cdr:x>
      <cdr:y>0.90934</cdr:y>
    </cdr:from>
    <cdr:to>
      <cdr:x>0.9727</cdr:x>
      <cdr:y>0.96438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116" y="4321641"/>
          <a:ext cx="7200780" cy="26161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100" dirty="0" smtClean="0"/>
            <a:t>    2 334,5             4 927,5                 2 035,4        4 901,9                        1 770,2       2 031,0                  1 811,0       1 847,8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640960" cy="46805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бюджет 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Барабанщиковского сельского поселения Дубовского района 2019год и плановый период 2020 и 2021годов.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Основные направления налоговой политики Барабанщиковского сельского поселения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163776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898922"/>
              </p:ext>
            </p:extLst>
          </p:nvPr>
        </p:nvGraphicFramePr>
        <p:xfrm>
          <a:off x="457200" y="2143115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 2019 год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68855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 2020 года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340159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36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 2021 года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95620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234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67560"/>
            <a:ext cx="3121152" cy="2075688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9765519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69277091"/>
              </p:ext>
            </p:extLst>
          </p:nvPr>
        </p:nvGraphicFramePr>
        <p:xfrm>
          <a:off x="4067944" y="836712"/>
          <a:ext cx="4963992" cy="372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37112"/>
            <a:ext cx="3365360" cy="2244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Барабанщиковского сельского поселения в 2019 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6"/>
            <a:ext cx="8640960" cy="444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435" y="1196752"/>
            <a:ext cx="2643206" cy="8749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 муниципальным имуществом 0,4 %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204864"/>
            <a:ext cx="2643206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физической культуры и спорта 0,4%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284984"/>
            <a:ext cx="25717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качественными жилищно-коммунальными  услугами населения </a:t>
            </a:r>
            <a:r>
              <a:rPr lang="ru-RU" sz="1400" dirty="0" smtClean="0"/>
              <a:t>3,9%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2204864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 и туризма </a:t>
            </a:r>
            <a:r>
              <a:rPr lang="ru-RU" sz="1400" dirty="0" smtClean="0"/>
              <a:t>18,6%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3284984"/>
            <a:ext cx="2357454" cy="8640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Содействие занятости населения </a:t>
            </a:r>
            <a:r>
              <a:rPr lang="ru-RU" sz="1400" dirty="0" smtClean="0"/>
              <a:t>3,1%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Охрана окружающей </a:t>
            </a:r>
            <a:r>
              <a:rPr lang="ru-RU" sz="1400" dirty="0" smtClean="0"/>
              <a:t>среды и рациональное природопользование 1,4%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196752"/>
            <a:ext cx="2428892" cy="8034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Защита населения и территории от чрезвычайных ситуаций 0,7%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204864"/>
            <a:ext cx="2500330" cy="8669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общественного порядка и противодействие преступности </a:t>
            </a:r>
            <a:r>
              <a:rPr lang="ru-RU" sz="1400" dirty="0" smtClean="0"/>
              <a:t>0,07%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3358615"/>
            <a:ext cx="25717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Энергоэффективность</a:t>
            </a:r>
            <a:r>
              <a:rPr lang="ru-RU" sz="1400" dirty="0" smtClean="0"/>
              <a:t> и развитие энергетики </a:t>
            </a:r>
            <a:r>
              <a:rPr lang="ru-RU" sz="1400" dirty="0" smtClean="0"/>
              <a:t>0,4%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9873" y="4399317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</a:t>
            </a:r>
            <a:r>
              <a:rPr lang="ru-RU" sz="1400" dirty="0" smtClean="0"/>
              <a:t>68,5%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43306" y="4427045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1,3%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616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2020 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44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1817836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 и туризма </a:t>
            </a:r>
            <a:r>
              <a:rPr lang="ru-RU" sz="1400" dirty="0" smtClean="0"/>
              <a:t>13,9%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8469" y="1817758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 </a:t>
            </a:r>
            <a:r>
              <a:rPr lang="ru-RU" sz="1400" dirty="0" smtClean="0"/>
              <a:t>2,4 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3808" y="3212976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</a:t>
            </a:r>
            <a:r>
              <a:rPr lang="ru-RU" sz="1400" dirty="0" smtClean="0"/>
              <a:t>79</a:t>
            </a:r>
            <a:r>
              <a:rPr lang="ru-RU" sz="1400" dirty="0" smtClean="0"/>
              <a:t>,1%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756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2021 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6"/>
            <a:ext cx="8640960" cy="444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2204864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 и туризма </a:t>
            </a:r>
            <a:r>
              <a:rPr lang="ru-RU" sz="1400" dirty="0" smtClean="0"/>
              <a:t>6,0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40" y="2204864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</a:t>
            </a:r>
            <a:r>
              <a:rPr lang="ru-RU" sz="1400" dirty="0" smtClean="0"/>
              <a:t>2,5%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3212976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</a:t>
            </a:r>
            <a:r>
              <a:rPr lang="ru-RU" sz="1400" dirty="0" smtClean="0"/>
              <a:t>84,3,9</a:t>
            </a:r>
            <a:r>
              <a:rPr lang="ru-RU" sz="1400" dirty="0" smtClean="0"/>
              <a:t>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267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7392" y="1527980"/>
            <a:ext cx="8358246" cy="48726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 6 </a:t>
            </a:r>
            <a:r>
              <a:rPr lang="ru-RU" b="1" dirty="0" smtClean="0"/>
              <a:t>854,0 </a:t>
            </a:r>
            <a:r>
              <a:rPr lang="ru-RU" b="1" dirty="0" err="1" smtClean="0"/>
              <a:t>тыс.руб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2674"/>
            <a:ext cx="8229600" cy="130411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Барабанщиковского сельского поселения на 2019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3568" y="1575739"/>
            <a:ext cx="1850667" cy="12224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общественного порядка </a:t>
            </a:r>
            <a:r>
              <a:rPr lang="ru-RU" sz="1200" dirty="0" smtClean="0"/>
              <a:t>(5,0 тыс.руб-0,07%)</a:t>
            </a:r>
            <a:endParaRPr lang="ru-RU" sz="1200" dirty="0"/>
          </a:p>
        </p:txBody>
      </p:sp>
      <p:sp>
        <p:nvSpPr>
          <p:cNvPr id="6" name="Овал 5"/>
          <p:cNvSpPr/>
          <p:nvPr/>
        </p:nvSpPr>
        <p:spPr>
          <a:xfrm>
            <a:off x="4716016" y="1490826"/>
            <a:ext cx="1779661" cy="12180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Содействие занятости населения (215,0 тыс.руб.-</a:t>
            </a:r>
            <a:r>
              <a:rPr lang="ru-RU" sz="1200" dirty="0" smtClean="0"/>
              <a:t>3,1%</a:t>
            </a:r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1854400" y="5095839"/>
            <a:ext cx="2142426" cy="117872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Муниципальная политика </a:t>
            </a:r>
            <a:r>
              <a:rPr lang="ru-RU" sz="1400" dirty="0" smtClean="0"/>
              <a:t>(4753,7 </a:t>
            </a:r>
            <a:r>
              <a:rPr lang="ru-RU" sz="1400" dirty="0" smtClean="0"/>
              <a:t>тыс.руб.,-</a:t>
            </a:r>
            <a:r>
              <a:rPr lang="ru-RU" sz="1400" dirty="0" smtClean="0"/>
              <a:t>68,5%)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6387875" y="1844823"/>
            <a:ext cx="1691172" cy="13255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Развитие физической культуры (30,0 </a:t>
            </a:r>
            <a:r>
              <a:rPr lang="ru-RU" sz="1200" dirty="0" smtClean="0"/>
              <a:t>тыс.руб-0,4%)</a:t>
            </a:r>
            <a:endParaRPr lang="ru-RU" sz="1200" dirty="0"/>
          </a:p>
        </p:txBody>
      </p:sp>
      <p:sp>
        <p:nvSpPr>
          <p:cNvPr id="9" name="Овал 8"/>
          <p:cNvSpPr/>
          <p:nvPr/>
        </p:nvSpPr>
        <p:spPr>
          <a:xfrm>
            <a:off x="5795114" y="5153813"/>
            <a:ext cx="1842694" cy="13482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 (</a:t>
            </a:r>
            <a:r>
              <a:rPr lang="ru-RU" sz="1400" dirty="0" smtClean="0"/>
              <a:t>1292,3 </a:t>
            </a:r>
            <a:r>
              <a:rPr lang="ru-RU" sz="1400" dirty="0" smtClean="0"/>
              <a:t>тыс.руб..-</a:t>
            </a:r>
            <a:r>
              <a:rPr lang="ru-RU" sz="1400" dirty="0" smtClean="0"/>
              <a:t>18,6%)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322197" y="2774886"/>
            <a:ext cx="1979482" cy="13556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Развитие транспортной системы (89,5 тыс.руб.-</a:t>
            </a:r>
            <a:r>
              <a:rPr lang="ru-RU" sz="1200" dirty="0" smtClean="0"/>
              <a:t>1,3%</a:t>
            </a:r>
            <a:endParaRPr lang="ru-RU" sz="1200" dirty="0"/>
          </a:p>
        </p:txBody>
      </p:sp>
      <p:sp>
        <p:nvSpPr>
          <p:cNvPr id="12" name="Овал 11"/>
          <p:cNvSpPr/>
          <p:nvPr/>
        </p:nvSpPr>
        <p:spPr>
          <a:xfrm>
            <a:off x="312860" y="4142630"/>
            <a:ext cx="2130220" cy="13556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Защита населения от ЧС (50,0 тыс.руб.-</a:t>
            </a:r>
            <a:r>
              <a:rPr lang="ru-RU" sz="1200" dirty="0" smtClean="0"/>
              <a:t>0,7%</a:t>
            </a:r>
            <a:endParaRPr lang="ru-RU" sz="1200" dirty="0"/>
          </a:p>
        </p:txBody>
      </p:sp>
      <p:sp>
        <p:nvSpPr>
          <p:cNvPr id="13" name="Овал 12"/>
          <p:cNvSpPr/>
          <p:nvPr/>
        </p:nvSpPr>
        <p:spPr>
          <a:xfrm>
            <a:off x="7308304" y="2849303"/>
            <a:ext cx="1683162" cy="13556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Охрана окружающей среды </a:t>
            </a:r>
            <a:r>
              <a:rPr lang="ru-RU" sz="1200" dirty="0" smtClean="0"/>
              <a:t>(98,5 </a:t>
            </a:r>
            <a:r>
              <a:rPr lang="ru-RU" sz="1200" dirty="0" smtClean="0"/>
              <a:t>тыс.руб</a:t>
            </a:r>
            <a:r>
              <a:rPr lang="ru-RU" sz="1200" dirty="0" smtClean="0"/>
              <a:t>.-1,4%</a:t>
            </a: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7164288" y="4204915"/>
            <a:ext cx="1829518" cy="13556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качественным ЖКУ </a:t>
            </a:r>
            <a:r>
              <a:rPr lang="ru-RU" sz="1200" dirty="0" smtClean="0"/>
              <a:t>(270,0 </a:t>
            </a:r>
            <a:r>
              <a:rPr lang="ru-RU" sz="1200" dirty="0" smtClean="0"/>
              <a:t>тыс.руб</a:t>
            </a:r>
            <a:r>
              <a:rPr lang="ru-RU" sz="1200" dirty="0" smtClean="0"/>
              <a:t>.-3,9%</a:t>
            </a:r>
            <a:endParaRPr lang="ru-RU" sz="1200" dirty="0"/>
          </a:p>
        </p:txBody>
      </p:sp>
      <p:sp>
        <p:nvSpPr>
          <p:cNvPr id="15" name="Овал 14"/>
          <p:cNvSpPr/>
          <p:nvPr/>
        </p:nvSpPr>
        <p:spPr>
          <a:xfrm>
            <a:off x="3995934" y="5157192"/>
            <a:ext cx="1686011" cy="13556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Управление муниципальным имуществом (30,0 тыс.руб.-0,4%</a:t>
            </a:r>
            <a:endParaRPr lang="ru-RU" sz="1200" dirty="0"/>
          </a:p>
        </p:txBody>
      </p:sp>
      <p:sp>
        <p:nvSpPr>
          <p:cNvPr id="3" name="Овал 2"/>
          <p:cNvSpPr/>
          <p:nvPr/>
        </p:nvSpPr>
        <p:spPr>
          <a:xfrm>
            <a:off x="2534235" y="1450201"/>
            <a:ext cx="2181782" cy="1218094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err="1" smtClean="0">
                <a:solidFill>
                  <a:prstClr val="white"/>
                </a:solidFill>
              </a:rPr>
              <a:t>Энергоэффективность</a:t>
            </a:r>
            <a:r>
              <a:rPr lang="ru-RU" sz="1200" dirty="0" smtClean="0">
                <a:solidFill>
                  <a:prstClr val="white"/>
                </a:solidFill>
              </a:rPr>
              <a:t> и развитие энергетики(20,0 </a:t>
            </a:r>
            <a:r>
              <a:rPr lang="ru-RU" sz="1200" dirty="0">
                <a:solidFill>
                  <a:prstClr val="white"/>
                </a:solidFill>
              </a:rPr>
              <a:t>тыс.руб</a:t>
            </a:r>
            <a:r>
              <a:rPr lang="ru-RU" sz="1200" dirty="0" smtClean="0">
                <a:solidFill>
                  <a:prstClr val="white"/>
                </a:solidFill>
              </a:rPr>
              <a:t>.-0,4%</a:t>
            </a:r>
            <a:endParaRPr lang="ru-RU" sz="1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стрелка влево/вправо 4"/>
          <p:cNvSpPr/>
          <p:nvPr/>
        </p:nvSpPr>
        <p:spPr>
          <a:xfrm>
            <a:off x="535704" y="5643578"/>
            <a:ext cx="8286808" cy="91326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Основа формирования </a:t>
            </a:r>
            <a:r>
              <a:rPr lang="ru-RU" dirty="0" smtClean="0"/>
              <a:t> </a:t>
            </a:r>
            <a:r>
              <a:rPr lang="ru-RU" dirty="0" smtClean="0"/>
              <a:t>местного бюджета  на 2019 года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98845" y="404664"/>
            <a:ext cx="2646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cs typeface="Aharoni" pitchFamily="2" charset="-79"/>
              </a:rPr>
              <a:t>Прогноз социально –</a:t>
            </a:r>
            <a:r>
              <a:rPr lang="ru-RU" sz="2000" b="1" dirty="0">
                <a:solidFill>
                  <a:schemeClr val="bg1"/>
                </a:solidFill>
                <a:cs typeface="Aharoni" pitchFamily="2" charset="-79"/>
              </a:rPr>
              <a:t>экономического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cs typeface="Aharoni" pitchFamily="2" charset="-79"/>
              </a:rPr>
              <a:t> развития Барабанщиковского сельского поселения  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Aharoni" pitchFamily="2" charset="-79"/>
              </a:rPr>
              <a:t>на2018-2020 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cs typeface="Aharoni" pitchFamily="2" charset="-79"/>
              </a:rPr>
              <a:t>годы </a:t>
            </a:r>
            <a:r>
              <a:rPr lang="ru-RU" sz="2000" b="1" dirty="0">
                <a:solidFill>
                  <a:schemeClr val="bg1"/>
                </a:solidFill>
                <a:cs typeface="Aharoni" pitchFamily="2" charset="-79"/>
              </a:rPr>
              <a:t>(Постановление Администрации Барабанщиковского сельского поселения от </a:t>
            </a:r>
            <a:r>
              <a:rPr lang="ru-RU" sz="2000" b="1" dirty="0" smtClean="0">
                <a:solidFill>
                  <a:schemeClr val="bg1"/>
                </a:solidFill>
                <a:cs typeface="Aharoni" pitchFamily="2" charset="-79"/>
              </a:rPr>
              <a:t>07.07.2017 </a:t>
            </a:r>
            <a:r>
              <a:rPr lang="ru-RU" sz="2000" b="1" dirty="0">
                <a:solidFill>
                  <a:schemeClr val="bg1"/>
                </a:solidFill>
                <a:cs typeface="Aharoni" pitchFamily="2" charset="-79"/>
              </a:rPr>
              <a:t>№ </a:t>
            </a:r>
            <a:r>
              <a:rPr lang="ru-RU" sz="2000" b="1" dirty="0" smtClean="0">
                <a:solidFill>
                  <a:schemeClr val="bg1"/>
                </a:solidFill>
                <a:cs typeface="Aharoni" pitchFamily="2" charset="-79"/>
              </a:rPr>
              <a:t>71</a:t>
            </a:r>
            <a:endParaRPr lang="ru-RU" sz="2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2952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Основные направления 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бюджетной политики и основные направления налоговой политики и основные направления налоговой политики  Барабанщиковского сельского поселения на 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2019-2021 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годы </a:t>
            </a:r>
            <a:r>
              <a:rPr lang="ru-RU" sz="2000" b="1" dirty="0">
                <a:solidFill>
                  <a:schemeClr val="bg1"/>
                </a:solidFill>
              </a:rPr>
              <a:t>(Администрации Барабанщиковского сельского поселения Постановление от </a:t>
            </a:r>
            <a:r>
              <a:rPr lang="ru-RU" sz="2000" b="1" dirty="0" smtClean="0">
                <a:solidFill>
                  <a:schemeClr val="bg1"/>
                </a:solidFill>
              </a:rPr>
              <a:t>15.10.2018 № 68)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4223" y="404664"/>
            <a:ext cx="2520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Муниципальные программы  Барабанщиковского сельского поселения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Барабанщиковского сельского поселения на 2020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1556792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3624,5 </a:t>
            </a:r>
            <a:r>
              <a:rPr lang="ru-RU" b="1" dirty="0" err="1" smtClean="0"/>
              <a:t>тыс.руб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364088" y="2564904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политика (3007,5 тыс.руб-82,98%)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80305" y="2477837"/>
            <a:ext cx="3036115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транспортной системы (89,5 тыс.руб</a:t>
            </a:r>
            <a:r>
              <a:rPr lang="ru-RU" dirty="0" smtClean="0"/>
              <a:t>.-</a:t>
            </a:r>
            <a:r>
              <a:rPr lang="ru-RU" dirty="0" smtClean="0"/>
              <a:t>2,3%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18223" y="4572008"/>
            <a:ext cx="3036115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</a:t>
            </a:r>
            <a:r>
              <a:rPr lang="ru-RU" dirty="0" smtClean="0"/>
              <a:t>культуры (527,5 </a:t>
            </a:r>
            <a:r>
              <a:rPr lang="ru-RU" dirty="0"/>
              <a:t>тыс.руб</a:t>
            </a:r>
            <a:r>
              <a:rPr lang="ru-RU" dirty="0" smtClean="0"/>
              <a:t>.-14,55%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4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Барабанщиковского сельского поселения на 2021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1556792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 3393,8 </a:t>
            </a:r>
            <a:r>
              <a:rPr lang="ru-RU" b="1" dirty="0" err="1" smtClean="0"/>
              <a:t>тыс.руб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580112" y="3100119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политика (3084,8 тыс.руб-90,9%)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85785" y="3143248"/>
            <a:ext cx="3036115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транспортной системы (89,5 тыс.руб.-2,64%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4509120"/>
            <a:ext cx="3036115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культуры (219,5 тыс.руб.-6,47%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6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местного бюджета ,формируемые в рамках муниципальных программ Ростовской </a:t>
            </a:r>
            <a:r>
              <a:rPr lang="ru-RU" sz="2400" dirty="0" err="1" smtClean="0"/>
              <a:t>области,и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непрограммные</a:t>
            </a:r>
            <a:r>
              <a:rPr lang="ru-RU" sz="2400" dirty="0" smtClean="0"/>
              <a:t>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2018                          2019           2020           2021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85786" y="1988840"/>
            <a:ext cx="1265934" cy="100811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3099,4 тыс.рублей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779912" y="1700808"/>
            <a:ext cx="1368152" cy="104383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6854,0 </a:t>
            </a:r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763688" y="2744640"/>
            <a:ext cx="1440160" cy="111640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4326,6 тыс.рублей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3779913" y="2744640"/>
            <a:ext cx="1368152" cy="112533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83,3тыс.рублей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437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,формируемые в рамках муниципальных программ  Барабанщиковского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 местного бюджета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248605" y="1853208"/>
            <a:ext cx="1368152" cy="104383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3624,5 тыс.рублей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 flipH="1">
            <a:off x="6958014" y="1853208"/>
            <a:ext cx="1214386" cy="104383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3393,8тыс.рублей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 flipH="1">
            <a:off x="5436096" y="3140968"/>
            <a:ext cx="1368152" cy="129614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176,7тыс.рублей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 flipH="1">
            <a:off x="7164288" y="2897040"/>
            <a:ext cx="1296144" cy="132404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265,0 </a:t>
            </a:r>
            <a:r>
              <a:rPr lang="ru-RU" i="1" dirty="0" err="1" smtClean="0"/>
              <a:t>тыс.рублей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вопросы»на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2019год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29114" cy="5168948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4616,2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-Иные общегосударственные вопросы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65,5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64704774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вопросы»на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2020год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29114" cy="5168948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-3007,5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-Иные общегосударственные вопросы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93,0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01749818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5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вопросы»на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2021 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29114" cy="5168948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-2970,1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-Обеспечение проведения выборов и референдумов 114,5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-Иные общегосударственные вопросы 178,7 </a:t>
            </a:r>
            <a:r>
              <a:rPr lang="ru-RU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19307900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4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 smtClean="0"/>
              <a:t>Культура ,кинематография </a:t>
            </a:r>
            <a:endParaRPr lang="ru-RU" dirty="0"/>
          </a:p>
        </p:txBody>
      </p:sp>
      <p:pic>
        <p:nvPicPr>
          <p:cNvPr id="4" name="Содержимое 3" descr="i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2" y="785794"/>
            <a:ext cx="2400300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29872567"/>
              </p:ext>
            </p:extLst>
          </p:nvPr>
        </p:nvGraphicFramePr>
        <p:xfrm>
          <a:off x="6732240" y="3861048"/>
          <a:ext cx="2197478" cy="256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вал 5"/>
          <p:cNvSpPr/>
          <p:nvPr/>
        </p:nvSpPr>
        <p:spPr>
          <a:xfrm>
            <a:off x="428596" y="10715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1000108"/>
            <a:ext cx="5500726" cy="258532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муниципального задания Барабанщиковского СДК учреждениями культуры –</a:t>
            </a:r>
          </a:p>
          <a:p>
            <a:r>
              <a:rPr lang="ru-RU" dirty="0" smtClean="0"/>
              <a:t>в 2019году -   </a:t>
            </a:r>
            <a:r>
              <a:rPr lang="ru-RU" dirty="0" smtClean="0"/>
              <a:t>1292,3 </a:t>
            </a:r>
            <a:r>
              <a:rPr lang="ru-RU" dirty="0" err="1" smtClean="0"/>
              <a:t>тыс.рублей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dirty="0" smtClean="0"/>
              <a:t>2020году </a:t>
            </a:r>
            <a:r>
              <a:rPr lang="ru-RU" dirty="0"/>
              <a:t>-    </a:t>
            </a:r>
            <a:r>
              <a:rPr lang="ru-RU" dirty="0" smtClean="0"/>
              <a:t>527,5 </a:t>
            </a:r>
            <a:r>
              <a:rPr lang="ru-RU" dirty="0" err="1"/>
              <a:t>тыс.рублей</a:t>
            </a:r>
            <a:r>
              <a:rPr lang="ru-RU" dirty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в 2021году </a:t>
            </a:r>
            <a:r>
              <a:rPr lang="ru-RU" dirty="0"/>
              <a:t>-    </a:t>
            </a:r>
            <a:r>
              <a:rPr lang="ru-RU" dirty="0" smtClean="0"/>
              <a:t>219,5 </a:t>
            </a:r>
            <a:r>
              <a:rPr lang="ru-RU" dirty="0" err="1" smtClean="0"/>
              <a:t>тыс.рублей</a:t>
            </a:r>
            <a:endParaRPr lang="ru-RU" dirty="0"/>
          </a:p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71472" y="3429000"/>
            <a:ext cx="142876" cy="14287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6979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sz="3200" dirty="0" smtClean="0"/>
              <a:t>инамика расходов местного бюджета на культуру ,кинематографию</a:t>
            </a:r>
            <a:endParaRPr lang="ru-RU" sz="3200" dirty="0"/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080" y="126876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63475174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2780928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Тыс.рублей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в 2019 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453311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412776"/>
            <a:ext cx="9144000" cy="836712"/>
          </a:xfrm>
          <a:prstGeom prst="rect">
            <a:avLst/>
          </a:prstGeom>
          <a:solidFill>
            <a:srgbClr val="0070C0"/>
          </a:solidFill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603,5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благоустройство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" y="151"/>
            <a:ext cx="8970577" cy="68183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66544" y="34221"/>
            <a:ext cx="4494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Дорожное</a:t>
            </a:r>
            <a:r>
              <a:rPr lang="ru-RU" sz="24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хозяйство</a:t>
            </a:r>
            <a:r>
              <a:rPr lang="ru-RU" sz="24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88541" y="788255"/>
            <a:ext cx="4286280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дорожной деятельности в отношении автомобильных дорог муниципального значения</a:t>
            </a:r>
            <a:endParaRPr lang="ru-RU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844824"/>
            <a:ext cx="28098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79870" y="4074463"/>
            <a:ext cx="2643206" cy="57150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Направление расходов дорожного фонда Барабанщиковского сельского поселения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8" y="1556793"/>
            <a:ext cx="5550802" cy="146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5945836" y="3052118"/>
            <a:ext cx="857256" cy="3571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6" y="3026720"/>
            <a:ext cx="18113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6" y="3548699"/>
            <a:ext cx="18113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78" y="4156222"/>
            <a:ext cx="18113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 flipH="1">
            <a:off x="8686799" y="1600200"/>
            <a:ext cx="100013" cy="4709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5836" y="3527351"/>
            <a:ext cx="857256" cy="3571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76938" y="4156222"/>
            <a:ext cx="857256" cy="3571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428596" y="214290"/>
            <a:ext cx="2571768" cy="242889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*Особенности формирования бюджета на 2019 год и плановый период 2020 и 2021 годов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2643182"/>
            <a:ext cx="200026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Основание </a:t>
            </a:r>
            <a:endParaRPr lang="ru-RU" dirty="0"/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1928794" y="3214686"/>
            <a:ext cx="2786082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643438" y="285728"/>
            <a:ext cx="2357454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29586" y="2500306"/>
            <a:ext cx="1071570" cy="121444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Внесен в Собрание депутатов  </a:t>
            </a:r>
            <a:r>
              <a:rPr lang="ru-RU" sz="1400" dirty="0" smtClean="0"/>
              <a:t>-</a:t>
            </a:r>
            <a:r>
              <a:rPr lang="ru-RU" sz="1400" dirty="0" smtClean="0">
                <a:solidFill>
                  <a:schemeClr val="bg1"/>
                </a:solidFill>
              </a:rPr>
              <a:t>27</a:t>
            </a:r>
            <a:r>
              <a:rPr lang="ru-RU" sz="1400" dirty="0" smtClean="0">
                <a:solidFill>
                  <a:schemeClr val="bg1"/>
                </a:solidFill>
              </a:rPr>
              <a:t>.12.2018г</a:t>
            </a:r>
            <a:r>
              <a:rPr lang="ru-RU" sz="1400" dirty="0" smtClean="0">
                <a:solidFill>
                  <a:schemeClr val="bg2"/>
                </a:solidFill>
              </a:rPr>
              <a:t>.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6357950" y="3500438"/>
            <a:ext cx="1571636" cy="1500198"/>
          </a:xfrm>
          <a:prstGeom prst="beve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 </a:t>
            </a:r>
            <a:r>
              <a:rPr lang="ru-RU" dirty="0" smtClean="0"/>
              <a:t>на 3 года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5286388"/>
            <a:ext cx="257176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целях повышения точности расчетов в рамках изменений макроэкономических условий</a:t>
            </a:r>
            <a:endParaRPr lang="ru-RU" sz="1400" dirty="0"/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143504" y="3214686"/>
            <a:ext cx="1357322" cy="9286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7929586" y="3786190"/>
            <a:ext cx="500066" cy="571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929454" y="5000636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500034" y="3929066"/>
            <a:ext cx="928694" cy="1285884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с одним скругленным углом 17"/>
          <p:cNvSpPr/>
          <p:nvPr/>
        </p:nvSpPr>
        <p:spPr>
          <a:xfrm>
            <a:off x="2357422" y="3714752"/>
            <a:ext cx="3571900" cy="2571768"/>
          </a:xfrm>
          <a:prstGeom prst="round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-Прогноз социально –экономического развития Ростовской области на 3-х-летний период</a:t>
            </a:r>
          </a:p>
          <a:p>
            <a:pPr algn="ctr"/>
            <a:r>
              <a:rPr lang="ru-RU" sz="1600" dirty="0" smtClean="0"/>
              <a:t>- Основные  направления бюджета и налоговой политики Барабанщиковского сельского поселения 2019-2021 годы</a:t>
            </a:r>
          </a:p>
          <a:p>
            <a:pPr algn="ctr"/>
            <a:r>
              <a:rPr lang="ru-RU" sz="1600" dirty="0" smtClean="0"/>
              <a:t>- Документы стратегического планирования –на долгосрочный период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714356"/>
            <a:ext cx="3643338" cy="57864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/>
              <a:t>Расходы в Барабанщиковском сельском поселении пожарной безопасности в 2019 году составят 50,0 тыс.рублей.</a:t>
            </a:r>
          </a:p>
          <a:p>
            <a:pPr algn="just"/>
            <a:r>
              <a:rPr lang="ru-RU" sz="2800" dirty="0" smtClean="0"/>
              <a:t>-дооснащение современной техникой , оборудованием и снаряжением. </a:t>
            </a:r>
            <a:endParaRPr lang="ru-RU" sz="2800" dirty="0"/>
          </a:p>
        </p:txBody>
      </p:sp>
      <p:pic>
        <p:nvPicPr>
          <p:cNvPr id="8" name="Содержимое 7" descr="i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500042"/>
            <a:ext cx="3977217" cy="2928958"/>
          </a:xfrm>
        </p:spPr>
      </p:pic>
      <p:pic>
        <p:nvPicPr>
          <p:cNvPr id="9" name="Рисунок 8" descr="i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786190"/>
            <a:ext cx="400052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Безвозмездных поступлений (в сопоставимых условиях) в 2018-2021 годах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938117"/>
              </p:ext>
            </p:extLst>
          </p:nvPr>
        </p:nvGraphicFramePr>
        <p:xfrm>
          <a:off x="539552" y="1689100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C:\Documents and Settings\ВИКА\Рабочий стол\фотки\фото админ\image (7).jpg"/>
          <p:cNvPicPr>
            <a:picLocks noChangeAspect="1" noChangeArrowheads="1"/>
          </p:cNvPicPr>
          <p:nvPr/>
        </p:nvPicPr>
        <p:blipFill>
          <a:blip r:embed="rId3"/>
          <a:srcRect l="6211" r="6211"/>
          <a:stretch>
            <a:fillRect/>
          </a:stretch>
        </p:blipFill>
        <p:spPr>
          <a:xfrm>
            <a:off x="0" y="722"/>
            <a:ext cx="9116492" cy="6857278"/>
          </a:xfrm>
          <a:prstGeom prst="rect">
            <a:avLst/>
          </a:prstGeom>
          <a:noFill/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64728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169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>
                <a:solidFill>
                  <a:schemeClr val="tx2">
                    <a:lumMod val="10000"/>
                  </a:schemeClr>
                </a:solidFill>
              </a:rPr>
              <a:t>Б</a:t>
            </a:r>
            <a:r>
              <a:rPr lang="ru-RU" sz="6000" i="1" dirty="0" smtClean="0">
                <a:solidFill>
                  <a:schemeClr val="tx2">
                    <a:lumMod val="10000"/>
                  </a:schemeClr>
                </a:solidFill>
              </a:rPr>
              <a:t>лагодарим за внимание!</a:t>
            </a:r>
            <a:endParaRPr lang="ru-RU" sz="6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388" y="185170"/>
            <a:ext cx="8229600" cy="87549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Бюджет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 2019 год и плановый период 2020 и 2021 годов содержит приоритетные пути реализации основных задач: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071546"/>
            <a:ext cx="1473855" cy="100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85992"/>
            <a:ext cx="1300944" cy="742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572008"/>
            <a:ext cx="1289634" cy="833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5715016"/>
            <a:ext cx="1471613" cy="1002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</a:t>
            </a:r>
            <a:r>
              <a:rPr lang="ru-RU" dirty="0" err="1" smtClean="0"/>
              <a:t>имющихся</a:t>
            </a:r>
            <a:r>
              <a:rPr lang="ru-RU" dirty="0" smtClean="0"/>
              <a:t>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 .в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  <p:pic>
        <p:nvPicPr>
          <p:cNvPr id="1026" name="Picture 2" descr="https://cbkg.ru/uploads/canstockphoto6920134-Time-is-Mone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1" y="3286124"/>
            <a:ext cx="1296145" cy="940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2019 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77367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6 937,3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420935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                         </a:t>
                      </a:r>
                      <a:r>
                        <a:rPr lang="ru-RU" dirty="0" smtClean="0"/>
                        <a:t>6 937,3 </a:t>
                      </a:r>
                      <a:r>
                        <a:rPr lang="ru-RU" sz="1000" dirty="0" err="1" smtClean="0"/>
                        <a:t>тыс.рублей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483482"/>
              </p:ext>
            </p:extLst>
          </p:nvPr>
        </p:nvGraphicFramePr>
        <p:xfrm>
          <a:off x="251521" y="1857362"/>
          <a:ext cx="3963290" cy="398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290"/>
              </a:tblGrid>
              <a:tr h="79772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Налог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на доходы физических лиц 382,7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Налог на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имущество 1 151,7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Финансовая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помощь из областного  бюджета 4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901,9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Иные доходы 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327,0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ЕСХН 174,0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3081"/>
              </p:ext>
            </p:extLst>
          </p:nvPr>
        </p:nvGraphicFramePr>
        <p:xfrm>
          <a:off x="5214942" y="1857362"/>
          <a:ext cx="3533522" cy="4653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4195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Общественные вопросы 4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681,7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903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Культура 1 </a:t>
                      </a:r>
                      <a:r>
                        <a:rPr lang="ru-RU" b="1" dirty="0" smtClean="0"/>
                        <a:t>292,3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1086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Жилищно</a:t>
                      </a:r>
                      <a:r>
                        <a:rPr lang="ru-RU" b="1" dirty="0" smtClean="0"/>
                        <a:t>–коммунальное  </a:t>
                      </a:r>
                      <a:r>
                        <a:rPr lang="ru-RU" b="1" dirty="0" smtClean="0"/>
                        <a:t>хозяйство  </a:t>
                      </a:r>
                      <a:r>
                        <a:rPr lang="ru-RU" b="1" dirty="0" smtClean="0"/>
                        <a:t>603,5</a:t>
                      </a:r>
                      <a:endParaRPr lang="ru-RU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Физическая культура </a:t>
                      </a:r>
                      <a:r>
                        <a:rPr lang="ru-RU" b="1" dirty="0" smtClean="0"/>
                        <a:t>30,0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42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оборона </a:t>
                      </a:r>
                      <a:r>
                        <a:rPr lang="ru-RU" b="1" dirty="0" smtClean="0"/>
                        <a:t>83,3</a:t>
                      </a:r>
                      <a:endParaRPr lang="ru-RU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242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Образование 30,0</a:t>
                      </a:r>
                      <a:endParaRPr lang="ru-RU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5242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Социальная политика 72,0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безопасность </a:t>
                      </a:r>
                      <a:r>
                        <a:rPr lang="ru-RU" b="1" dirty="0" smtClean="0"/>
                        <a:t>55,0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</a:t>
                      </a:r>
                      <a:r>
                        <a:rPr lang="ru-RU" b="1" baseline="0" dirty="0" smtClean="0"/>
                        <a:t> экономика 89,5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плановый период 2019 -2020 годов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06024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 на 2020 год </a:t>
                      </a:r>
                    </a:p>
                    <a:p>
                      <a:pPr algn="ctr"/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801,2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06350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бюджета на 2020 год</a:t>
                      </a:r>
                    </a:p>
                    <a:p>
                      <a:pPr algn="ctr"/>
                      <a:r>
                        <a:rPr lang="ru-RU" dirty="0" smtClean="0"/>
                        <a:t>                         3 </a:t>
                      </a:r>
                      <a:r>
                        <a:rPr lang="ru-RU" dirty="0" smtClean="0"/>
                        <a:t>801,2  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    </a:t>
                      </a:r>
                      <a:r>
                        <a:rPr lang="ru-RU" sz="1000" dirty="0" smtClean="0"/>
                        <a:t>тыс.рублей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033893"/>
              </p:ext>
            </p:extLst>
          </p:nvPr>
        </p:nvGraphicFramePr>
        <p:xfrm>
          <a:off x="251521" y="1857362"/>
          <a:ext cx="3963290" cy="3019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290"/>
              </a:tblGrid>
              <a:tr h="79772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</a:t>
                      </a:r>
                      <a:r>
                        <a:rPr lang="ru-RU" baseline="0" dirty="0" smtClean="0"/>
                        <a:t> на доходы физических лиц 407,6</a:t>
                      </a:r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629897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</a:t>
                      </a:r>
                      <a:r>
                        <a:rPr lang="ru-RU" baseline="0" dirty="0" smtClean="0"/>
                        <a:t> имущество </a:t>
                      </a:r>
                      <a:r>
                        <a:rPr lang="ru-RU" baseline="0" dirty="0" smtClean="0"/>
                        <a:t>1 165,8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dirty="0" smtClean="0"/>
                        <a:t>Финансовая</a:t>
                      </a:r>
                      <a:r>
                        <a:rPr lang="ru-RU" baseline="0" dirty="0" smtClean="0"/>
                        <a:t> помощь из областного  бюджета 2 </a:t>
                      </a:r>
                      <a:r>
                        <a:rPr lang="ru-RU" baseline="0" dirty="0" smtClean="0"/>
                        <a:t>031,0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6962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доходы  16,2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96962">
                <a:tc>
                  <a:txBody>
                    <a:bodyPr/>
                    <a:lstStyle/>
                    <a:p>
                      <a:r>
                        <a:rPr lang="ru-RU" dirty="0" smtClean="0"/>
                        <a:t>ЕСХН 180,6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43980"/>
              </p:ext>
            </p:extLst>
          </p:nvPr>
        </p:nvGraphicFramePr>
        <p:xfrm>
          <a:off x="5076056" y="1844824"/>
          <a:ext cx="3533522" cy="284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657158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Общественные вопросы 3 100,5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00320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 527,5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80535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89,5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11332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</a:t>
                      </a:r>
                      <a:r>
                        <a:rPr lang="ru-RU" dirty="0" smtClean="0"/>
                        <a:t>83,7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6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2021 год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201944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 на 2021год </a:t>
                      </a:r>
                    </a:p>
                    <a:p>
                      <a:pPr algn="ctr"/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658,8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86615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бюджета на 2021 год</a:t>
                      </a:r>
                    </a:p>
                    <a:p>
                      <a:pPr algn="ctr"/>
                      <a:r>
                        <a:rPr lang="ru-RU" dirty="0" smtClean="0"/>
                        <a:t>                        3 658,8 </a:t>
                      </a:r>
                      <a:r>
                        <a:rPr lang="ru-RU" sz="1000" dirty="0" err="1" smtClean="0"/>
                        <a:t>тыс.рублей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08312"/>
              </p:ext>
            </p:extLst>
          </p:nvPr>
        </p:nvGraphicFramePr>
        <p:xfrm>
          <a:off x="251521" y="1857362"/>
          <a:ext cx="3963290" cy="2885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290"/>
              </a:tblGrid>
              <a:tr h="63553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</a:t>
                      </a:r>
                      <a:r>
                        <a:rPr lang="ru-RU" baseline="0" dirty="0" smtClean="0"/>
                        <a:t> на доходы физических лиц 426,4</a:t>
                      </a:r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557889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</a:t>
                      </a:r>
                      <a:r>
                        <a:rPr lang="ru-RU" baseline="0" dirty="0" smtClean="0"/>
                        <a:t> имущество 1 180,0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85513">
                <a:tc>
                  <a:txBody>
                    <a:bodyPr/>
                    <a:lstStyle/>
                    <a:p>
                      <a:r>
                        <a:rPr lang="ru-RU" dirty="0" smtClean="0"/>
                        <a:t>Финансовая</a:t>
                      </a:r>
                      <a:r>
                        <a:rPr lang="ru-RU" baseline="0" dirty="0" smtClean="0"/>
                        <a:t> помощь из областного  бюджета 1 </a:t>
                      </a:r>
                      <a:r>
                        <a:rPr lang="ru-RU" baseline="0" dirty="0" smtClean="0"/>
                        <a:t>847,8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98419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доходы  16,8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ЕСХН 187,8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857579"/>
              </p:ext>
            </p:extLst>
          </p:nvPr>
        </p:nvGraphicFramePr>
        <p:xfrm>
          <a:off x="5214942" y="1857362"/>
          <a:ext cx="3533522" cy="2802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92658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Общественные вопросы 3 263,5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170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 219,5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2574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89,5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86,3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3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Динамика доходов местного бюджета Барабанщиковского сельского поселения    2018-2021 годы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257402"/>
              </p:ext>
            </p:extLst>
          </p:nvPr>
        </p:nvGraphicFramePr>
        <p:xfrm>
          <a:off x="539552" y="1700808"/>
          <a:ext cx="8291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1700808"/>
            <a:ext cx="70567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2018год                         2019год                   2020год              </a:t>
            </a:r>
            <a:r>
              <a:rPr lang="ru-RU" dirty="0" smtClean="0"/>
              <a:t>  2021год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120639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FFC000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Барабанщиковского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5143512"/>
            <a:ext cx="2000264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6857,4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01125" y="5643578"/>
            <a:ext cx="1643074" cy="7858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6550,8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86050" y="6500834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pic>
        <p:nvPicPr>
          <p:cNvPr id="24" name="Рисунок 23" descr="i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6072206"/>
            <a:ext cx="642942" cy="64294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 flipH="1">
            <a:off x="4038697" y="5643577"/>
            <a:ext cx="1426646" cy="7500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3589,4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 flipH="1">
            <a:off x="5796136" y="5643579"/>
            <a:ext cx="1440160" cy="750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3455,0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27984" y="6512976"/>
            <a:ext cx="648072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50594" y="6430283"/>
            <a:ext cx="697670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23833</TotalTime>
  <Words>1147</Words>
  <Application>Microsoft Office PowerPoint</Application>
  <PresentationFormat>Экран (4:3)</PresentationFormat>
  <Paragraphs>194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Апекс</vt:lpstr>
      <vt:lpstr>бюджет Барабанщиковского сельского поселения Дубовского района 2019год и плановый период 2020 и 2021годов.</vt:lpstr>
      <vt:lpstr>Презентация PowerPoint</vt:lpstr>
      <vt:lpstr>Презентация PowerPoint</vt:lpstr>
      <vt:lpstr>Бюджет на 2019 год и плановый период 2020 и 2021 годов содержит приоритетные пути реализации основных задач:</vt:lpstr>
      <vt:lpstr>Основные параметры местного бюджета на 2019 год</vt:lpstr>
      <vt:lpstr>Основные параметры местного бюджета на плановый период 2019 -2020 годов</vt:lpstr>
      <vt:lpstr>2021 год</vt:lpstr>
      <vt:lpstr>Динамика доходов местного бюджета Барабанщиковского сельского поселения    2018-2021 годы</vt:lpstr>
      <vt:lpstr>Презентация PowerPoint</vt:lpstr>
      <vt:lpstr>Основные направления налоговой политики Барабанщиковского сельского поселения </vt:lpstr>
      <vt:lpstr>Налоговые и неналоговые доходы местного бюджета</vt:lpstr>
      <vt:lpstr>Структура налоговых и неналоговых доходов местного бюджета  2019 год</vt:lpstr>
      <vt:lpstr>Структура налоговых и неналоговых доходов местного бюджета  2020 года</vt:lpstr>
      <vt:lpstr>Структура налоговых и неналоговых доходов местного бюджета  2021 года</vt:lpstr>
      <vt:lpstr>Динамика поступлений имущественных налогов в местный бюджет                                         тыс.рублей</vt:lpstr>
      <vt:lpstr>Доля муниципальных программ в общем объеме расходов , запланированных на реализацию муниципальных программ Барабанщиковского сельского поселения в 2019 году</vt:lpstr>
      <vt:lpstr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2020 году</vt:lpstr>
      <vt:lpstr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2021 году</vt:lpstr>
      <vt:lpstr>Структура муниципальных программ Барабанщиковского сельского поселения на 2019 год</vt:lpstr>
      <vt:lpstr>Структура муниципальных программ Барабанщиковского сельского поселения на 2020 год</vt:lpstr>
      <vt:lpstr>Структура муниципальных программ Барабанщиковского сельского поселения на 2021 год</vt:lpstr>
      <vt:lpstr>Расходы местного бюджета ,формируемые в рамках муниципальных программ Ростовской области,и непрограммные расходы</vt:lpstr>
      <vt:lpstr>Раздел «Общегосударственные вопросы»на 2019год</vt:lpstr>
      <vt:lpstr>Раздел «Общегосударственные вопросы»на 2020год</vt:lpstr>
      <vt:lpstr>Раздел «Общегосударственные вопросы»на 2021 год</vt:lpstr>
      <vt:lpstr>Культура ,кинематография </vt:lpstr>
      <vt:lpstr>Динамика расходов местного бюджета на культуру ,кинематографию</vt:lpstr>
      <vt:lpstr>Финансирование мероприятий по развитию жилищно-коммунальной инфраструктуры в 2019 году</vt:lpstr>
      <vt:lpstr>Презентация PowerPoint</vt:lpstr>
      <vt:lpstr>Презентация PowerPoint</vt:lpstr>
      <vt:lpstr>Структура Безвозмездных поступлений (в сопоставимых условиях) в 2018-2021 годах 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1</cp:lastModifiedBy>
  <cp:revision>166</cp:revision>
  <cp:lastPrinted>2018-12-28T07:31:23Z</cp:lastPrinted>
  <dcterms:created xsi:type="dcterms:W3CDTF">2015-12-04T10:25:22Z</dcterms:created>
  <dcterms:modified xsi:type="dcterms:W3CDTF">2018-12-28T08:01:02Z</dcterms:modified>
</cp:coreProperties>
</file>