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>
        <p:scale>
          <a:sx n="100" d="100"/>
          <a:sy n="100" d="100"/>
        </p:scale>
        <p:origin x="-123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5307,6 </a:t>
            </a:r>
            <a:r>
              <a:rPr lang="ru-RU" dirty="0"/>
              <a:t>тыс.рублей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5307,6 тыс.рублей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4">
                  <c:v>доходы от использования имущества</c:v>
                </c:pt>
                <c:pt idx="5">
                  <c:v>доходы от продажи зем.участ</c:v>
                </c:pt>
                <c:pt idx="6">
                  <c:v>штрафы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239.4</c:v>
                </c:pt>
                <c:pt idx="1">
                  <c:v>330.5</c:v>
                </c:pt>
                <c:pt idx="2">
                  <c:v>485.6</c:v>
                </c:pt>
                <c:pt idx="4">
                  <c:v>145.80000000000001</c:v>
                </c:pt>
                <c:pt idx="5">
                  <c:v>259.39999999999998</c:v>
                </c:pt>
                <c:pt idx="6">
                  <c:v>8.8000000000000007</c:v>
                </c:pt>
                <c:pt idx="8">
                  <c:v>3838.1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805952"/>
        <c:axId val="25787776"/>
      </c:barChart>
      <c:valAx>
        <c:axId val="25787776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25805952"/>
        <c:crosses val="autoZero"/>
        <c:crossBetween val="between"/>
        <c:majorUnit val="100"/>
        <c:minorUnit val="50"/>
      </c:valAx>
      <c:catAx>
        <c:axId val="25805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78777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5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448502144130357"/>
          <c:y val="2.0962985063047827E-2"/>
          <c:w val="0.54164490438026425"/>
          <c:h val="0.9006616545324822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5">
                  <c:v>аренда имущества</c:v>
                </c:pt>
                <c:pt idx="6">
                  <c:v>Доходы от продажи земельных участков</c:v>
                </c:pt>
                <c:pt idx="7">
                  <c:v>штрафы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190.1</c:v>
                </c:pt>
                <c:pt idx="1">
                  <c:v>154.19999999999999</c:v>
                </c:pt>
                <c:pt idx="2">
                  <c:v>16.899999999999999</c:v>
                </c:pt>
                <c:pt idx="3">
                  <c:v>426.3</c:v>
                </c:pt>
                <c:pt idx="5">
                  <c:v>195.6</c:v>
                </c:pt>
                <c:pt idx="7">
                  <c:v>6.1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5">
                  <c:v>аренда имущества</c:v>
                </c:pt>
                <c:pt idx="6">
                  <c:v>Доходы от продажи земельных участков</c:v>
                </c:pt>
                <c:pt idx="7">
                  <c:v>штрафы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239.4</c:v>
                </c:pt>
                <c:pt idx="1">
                  <c:v>330.5</c:v>
                </c:pt>
                <c:pt idx="2">
                  <c:v>12.9</c:v>
                </c:pt>
                <c:pt idx="3">
                  <c:v>472.7</c:v>
                </c:pt>
                <c:pt idx="5">
                  <c:v>145.80000000000001</c:v>
                </c:pt>
                <c:pt idx="6">
                  <c:v>259.39999999999998</c:v>
                </c:pt>
                <c:pt idx="7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5">
                  <c:v>аренда имущества</c:v>
                </c:pt>
                <c:pt idx="6">
                  <c:v>Доходы от продажи земельных участков</c:v>
                </c:pt>
                <c:pt idx="7">
                  <c:v>штрафы</c:v>
                </c:pt>
              </c:strCache>
            </c:strRef>
          </c:cat>
          <c:val>
            <c:numRef>
              <c:f>Лист1!$D$2:$D$10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857408"/>
        <c:axId val="25859200"/>
        <c:axId val="0"/>
      </c:bar3DChart>
      <c:catAx>
        <c:axId val="25857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859200"/>
        <c:crosses val="autoZero"/>
        <c:auto val="1"/>
        <c:lblAlgn val="ctr"/>
        <c:lblOffset val="100"/>
        <c:noMultiLvlLbl val="0"/>
      </c:catAx>
      <c:valAx>
        <c:axId val="25859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58574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4452,2тыс.рублей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987777284005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образование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2937.1</c:v>
                </c:pt>
                <c:pt idx="1">
                  <c:v>46.8</c:v>
                </c:pt>
                <c:pt idx="2">
                  <c:v>80.599999999999994</c:v>
                </c:pt>
                <c:pt idx="3">
                  <c:v>5.8</c:v>
                </c:pt>
                <c:pt idx="4">
                  <c:v>0</c:v>
                </c:pt>
                <c:pt idx="5">
                  <c:v>498.8</c:v>
                </c:pt>
                <c:pt idx="6">
                  <c:v>883.1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713152"/>
        <c:axId val="29730688"/>
      </c:barChart>
      <c:catAx>
        <c:axId val="29713152"/>
        <c:scaling>
          <c:orientation val="minMax"/>
        </c:scaling>
        <c:delete val="0"/>
        <c:axPos val="b"/>
        <c:majorTickMark val="none"/>
        <c:min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29730688"/>
        <c:crosses val="autoZero"/>
        <c:auto val="1"/>
        <c:lblAlgn val="ctr"/>
        <c:lblOffset val="100"/>
        <c:noMultiLvlLbl val="0"/>
      </c:catAx>
      <c:valAx>
        <c:axId val="29730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9713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7600303669962597"/>
          <c:w val="0.80452444270766899"/>
          <c:h val="0.1744408028737547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3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2672.5</c:v>
                </c:pt>
                <c:pt idx="1">
                  <c:v>43.3</c:v>
                </c:pt>
                <c:pt idx="2">
                  <c:v>0</c:v>
                </c:pt>
                <c:pt idx="3">
                  <c:v>229.8</c:v>
                </c:pt>
                <c:pt idx="4">
                  <c:v>256.8</c:v>
                </c:pt>
                <c:pt idx="5">
                  <c:v>31.9</c:v>
                </c:pt>
                <c:pt idx="6">
                  <c:v>541.4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2937.1</c:v>
                </c:pt>
                <c:pt idx="1">
                  <c:v>46.8</c:v>
                </c:pt>
                <c:pt idx="2">
                  <c:v>80.599999999999994</c:v>
                </c:pt>
                <c:pt idx="3">
                  <c:v>0</c:v>
                </c:pt>
                <c:pt idx="4">
                  <c:v>498.8</c:v>
                </c:pt>
                <c:pt idx="5">
                  <c:v>5.8</c:v>
                </c:pt>
                <c:pt idx="6">
                  <c:v>883.1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844224"/>
        <c:axId val="29845760"/>
        <c:axId val="0"/>
      </c:bar3DChart>
      <c:catAx>
        <c:axId val="29844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9845760"/>
        <c:crosses val="autoZero"/>
        <c:auto val="1"/>
        <c:lblAlgn val="ctr"/>
        <c:lblOffset val="100"/>
        <c:noMultiLvlLbl val="0"/>
      </c:catAx>
      <c:valAx>
        <c:axId val="2984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9844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48842637830323E-2"/>
          <c:y val="9.021517450442014E-2"/>
          <c:w val="0.672422263479035"/>
          <c:h val="0.909784825495579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социальные программы </c:v>
                </c:pt>
                <c:pt idx="1">
                  <c:v>Инфраструктурные муниципальные программы:</c:v>
                </c:pt>
                <c:pt idx="2">
                  <c:v>иные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883.1</c:v>
                </c:pt>
                <c:pt idx="1">
                  <c:v>643</c:v>
                </c:pt>
                <c:pt idx="2">
                  <c:v>107.8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109591123271014"/>
          <c:y val="0.22847560588506038"/>
          <c:w val="0.2268391852865177"/>
          <c:h val="0.6211551891059722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052736"/>
            <a:ext cx="6229926" cy="252962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Барабанщиковского сельского поселения за 9 месяцев 2018 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775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Формирование  расходов  бюджета  программно-целевым методом   </a:t>
            </a:r>
            <a:br>
              <a:rPr lang="ru-RU" sz="1200" dirty="0" smtClean="0"/>
            </a:br>
            <a:endParaRPr lang="ru-RU" sz="12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02203731"/>
              </p:ext>
            </p:extLst>
          </p:nvPr>
        </p:nvGraphicFramePr>
        <p:xfrm>
          <a:off x="251520" y="1052736"/>
          <a:ext cx="73684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692696"/>
            <a:ext cx="777686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реализацию муниципальных программ потрачено   1633,9 тыс.рублей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9 месяцев 2018 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5307,6тыс.рублей;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4452,2 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профицит бюджета – 855,4 тыс.рублей.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9 месяцев 2018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35190"/>
              </p:ext>
            </p:extLst>
          </p:nvPr>
        </p:nvGraphicFramePr>
        <p:xfrm>
          <a:off x="457200" y="1143000"/>
          <a:ext cx="8229600" cy="338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 2018год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59,4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195,9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20,2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33,6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 после</a:t>
                      </a:r>
                      <a:r>
                        <a:rPr lang="ru-RU" baseline="0" dirty="0" smtClean="0"/>
                        <a:t> разграничения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53,7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Штрафы,</a:t>
                      </a:r>
                      <a:r>
                        <a:rPr lang="ru-RU" baseline="0" dirty="0" smtClean="0"/>
                        <a:t> санкции , возмещение ущерба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1 полугодие 2018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809659"/>
              </p:ext>
            </p:extLst>
          </p:nvPr>
        </p:nvGraphicFramePr>
        <p:xfrm>
          <a:off x="457200" y="1166813"/>
          <a:ext cx="8229600" cy="271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на2018</a:t>
                      </a:r>
                    </a:p>
                    <a:p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Прочие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5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4397,0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79,8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Субвенции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71,8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7254,7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5307,6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9 месяцев 2018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269225"/>
              </p:ext>
            </p:extLst>
          </p:nvPr>
        </p:nvGraphicFramePr>
        <p:xfrm>
          <a:off x="539552" y="1268760"/>
          <a:ext cx="7200800" cy="546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967932"/>
                <a:gridCol w="1120300"/>
                <a:gridCol w="1008112"/>
              </a:tblGrid>
              <a:tr h="2301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на</a:t>
                      </a:r>
                      <a:r>
                        <a:rPr lang="ru-RU" sz="1400" baseline="0" dirty="0" smtClean="0"/>
                        <a:t> год</a:t>
                      </a:r>
                      <a:endParaRPr lang="ru-RU" sz="14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0433" marR="80433"/>
                </a:tc>
              </a:tr>
              <a:tr h="34860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4964,8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2937,1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59,2</a:t>
                      </a:r>
                      <a:endParaRPr lang="ru-RU" dirty="0"/>
                    </a:p>
                  </a:txBody>
                  <a:tcPr marL="80433" marR="80433"/>
                </a:tc>
              </a:tr>
              <a:tr h="393024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60,7</a:t>
                      </a:r>
                      <a:endParaRPr lang="ru-RU" dirty="0"/>
                    </a:p>
                  </a:txBody>
                  <a:tcPr marL="80433" marR="80433"/>
                </a:tc>
              </a:tr>
              <a:tr h="96910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50,4</a:t>
                      </a:r>
                      <a:endParaRPr lang="ru-RU" dirty="0"/>
                    </a:p>
                  </a:txBody>
                  <a:tcPr marL="80433" marR="80433"/>
                </a:tc>
              </a:tr>
              <a:tr h="393024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0433" marR="80433"/>
                </a:tc>
              </a:tr>
              <a:tr h="67837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1225,7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498,8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40,7</a:t>
                      </a:r>
                      <a:endParaRPr lang="ru-RU" dirty="0"/>
                    </a:p>
                  </a:txBody>
                  <a:tcPr marL="80433" marR="80433"/>
                </a:tc>
              </a:tr>
              <a:tr h="393024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93024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1200,7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883,1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93024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</a:tr>
              <a:tr h="393024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</a:tr>
              <a:tr h="352048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7867,0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4452,2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56,6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41966"/>
              </p:ext>
            </p:extLst>
          </p:nvPr>
        </p:nvGraphicFramePr>
        <p:xfrm>
          <a:off x="323528" y="1000107"/>
          <a:ext cx="853475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Сравнительный анализ поступления доходов за </a:t>
            </a:r>
            <a:r>
              <a:rPr lang="ru-RU" sz="1400" dirty="0" smtClean="0"/>
              <a:t>9 месяцев </a:t>
            </a:r>
            <a:r>
              <a:rPr lang="ru-RU" sz="1400" dirty="0" smtClean="0"/>
              <a:t>2018 года и </a:t>
            </a:r>
            <a:r>
              <a:rPr lang="ru-RU" sz="1400" dirty="0" smtClean="0"/>
              <a:t>9 месяцев  </a:t>
            </a:r>
            <a:r>
              <a:rPr lang="ru-RU" sz="1400" dirty="0" smtClean="0"/>
              <a:t>2017 года</a:t>
            </a:r>
            <a:endParaRPr lang="ru-RU" sz="1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147870"/>
              </p:ext>
            </p:extLst>
          </p:nvPr>
        </p:nvGraphicFramePr>
        <p:xfrm>
          <a:off x="457200" y="1052736"/>
          <a:ext cx="7643192" cy="540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125079"/>
              </p:ext>
            </p:extLst>
          </p:nvPr>
        </p:nvGraphicFramePr>
        <p:xfrm>
          <a:off x="251520" y="908720"/>
          <a:ext cx="854713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Сравнение расходов бюджета с аналогичным периодом прошлого года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366072"/>
              </p:ext>
            </p:extLst>
          </p:nvPr>
        </p:nvGraphicFramePr>
        <p:xfrm>
          <a:off x="457200" y="908720"/>
          <a:ext cx="7499176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1309</TotalTime>
  <Words>266</Words>
  <Application>Microsoft Office PowerPoint</Application>
  <PresentationFormat>Экран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Отчет об исполнении бюджета Барабанщиковского сельского поселения за 9 месяцев 2018 года</vt:lpstr>
      <vt:lpstr>исполнение бюджета за 9 месяцев 2018 года</vt:lpstr>
      <vt:lpstr>Исполнение доходной части бюджета за 9 месяцев 2018 года (в тысячах рублей)</vt:lpstr>
      <vt:lpstr>Исполнение доходной части бюджета за 1 полугодие 2018 года (в тысячах рублей)</vt:lpstr>
      <vt:lpstr>Исполнение расходной части бюджета за 9 месяцев 2018 года (в тысячах рублей)</vt:lpstr>
      <vt:lpstr>Структура доходов</vt:lpstr>
      <vt:lpstr>Сравнительный анализ поступления доходов за 9 месяцев 2018 года и 9 месяцев  2017 года</vt:lpstr>
      <vt:lpstr>Структура расходов</vt:lpstr>
      <vt:lpstr>Сравнение расходов бюджета с аналогичным периодом прошлого года</vt:lpstr>
      <vt:lpstr>Формирование  расходов  бюджета  программно-целевым методом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1</cp:lastModifiedBy>
  <cp:revision>125</cp:revision>
  <dcterms:modified xsi:type="dcterms:W3CDTF">2018-10-11T08:47:30Z</dcterms:modified>
</cp:coreProperties>
</file>