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64" r:id="rId11"/>
    <p:sldId id="265" r:id="rId12"/>
    <p:sldId id="266" r:id="rId13"/>
    <p:sldId id="267" r:id="rId14"/>
    <p:sldId id="27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49" d="100"/>
          <a:sy n="49" d="100"/>
        </p:scale>
        <p:origin x="-102" y="-12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CF302-0901-4C15-B4D2-139299E67186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D0A9A-4000-4AB3-A548-E6E6C8F0C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05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B369-77D4-4D50-A0E9-8202A8424CDF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BEDF2-9081-4A8C-B63C-2AAC478A1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54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FE604-3BBC-4A0D-9147-EFA0FA9D9134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B38F5-9D08-4B73-AD75-D4E1AF49F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4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30C4D-C4D9-4DA2-BA62-1AD6068EA2CE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542AC-510C-4C4C-A02C-5310D2031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75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759A3-DAAE-48DD-B239-2C76B6098ABD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0FBD9-18E7-4403-9A87-4D5898C56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51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52E85-2684-4E17-8A09-021D5B4B53E1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92D00-9E83-4BC4-88BE-6DBE983BC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11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3AE8F-3527-4F98-B943-7FC59F866001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6F424-8CF4-42F2-8F66-2791EB764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39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60A04-0A00-42F8-84C2-FD65C909BB7E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FC21E-58CB-44A9-BCFF-90345C2E3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15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F4BAA-7EBD-4768-83C9-11629FD71EF5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CFEC0-9028-4969-BC1E-760CAAC1F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59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C82F4-AA94-4F8A-98C6-B478C1349571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8A7D0-1CEF-442C-ADF3-507EB05E9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28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34CED-00CF-4AE3-965F-C308FCABE600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FF116-9D02-465B-8AEA-3037780B8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52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50FDD2-BD5B-4EC7-81C0-A795F6151DD7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9FC9FB-BE8E-41BF-BA94-CA1306E5F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_____Microsoft_Excel_97-20034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_____Microsoft_Excel_97-2003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_____Microsoft_Excel_97-20032.xls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oleObject" Target="../embeddings/_____Microsoft_Excel_97-20033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05064"/>
          </a:xfrm>
          <a:gradFill>
            <a:gsLst>
              <a:gs pos="0">
                <a:schemeClr val="accent4">
                  <a:tint val="30000"/>
                  <a:satMod val="250000"/>
                </a:schemeClr>
              </a:gs>
              <a:gs pos="23000">
                <a:srgbClr val="00B0F0">
                  <a:alpha val="73000"/>
                </a:srgbClr>
              </a:gs>
              <a:gs pos="66000">
                <a:schemeClr val="accent4">
                  <a:tint val="85000"/>
                  <a:satMod val="210000"/>
                </a:schemeClr>
              </a:gs>
            </a:gsLst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latin typeface="Gabriola" pitchFamily="82" charset="0"/>
              </a:rPr>
              <a:t>Отчет об исполнении</a:t>
            </a:r>
            <a:br>
              <a:rPr lang="ru-RU" b="1" i="1" dirty="0" smtClean="0">
                <a:latin typeface="Gabriola" pitchFamily="82" charset="0"/>
              </a:rPr>
            </a:br>
            <a:r>
              <a:rPr lang="ru-RU" b="1" i="1" dirty="0" smtClean="0">
                <a:latin typeface="Gabriola" pitchFamily="82" charset="0"/>
              </a:rPr>
              <a:t> бюджета Барабанщиковского </a:t>
            </a:r>
            <a:br>
              <a:rPr lang="ru-RU" b="1" i="1" dirty="0" smtClean="0">
                <a:latin typeface="Gabriola" pitchFamily="82" charset="0"/>
              </a:rPr>
            </a:br>
            <a:r>
              <a:rPr lang="ru-RU" b="1" i="1" dirty="0" smtClean="0">
                <a:latin typeface="Gabriola" pitchFamily="82" charset="0"/>
              </a:rPr>
              <a:t>сельского поселения Дубовского района</a:t>
            </a:r>
            <a:br>
              <a:rPr lang="ru-RU" b="1" i="1" dirty="0" smtClean="0">
                <a:latin typeface="Gabriola" pitchFamily="82" charset="0"/>
              </a:rPr>
            </a:br>
            <a:r>
              <a:rPr lang="ru-RU" b="1" i="1" dirty="0" smtClean="0">
                <a:latin typeface="Gabriola" pitchFamily="82" charset="0"/>
              </a:rPr>
              <a:t> за  2018 </a:t>
            </a:r>
            <a:r>
              <a:rPr lang="ru-RU" sz="2800" b="1" i="1" dirty="0" smtClean="0">
                <a:latin typeface="Gabriola" pitchFamily="82" charset="0"/>
              </a:rPr>
              <a:t>год</a:t>
            </a:r>
            <a:br>
              <a:rPr lang="ru-RU" sz="2800" b="1" i="1" dirty="0" smtClean="0">
                <a:latin typeface="Gabriola" pitchFamily="82" charset="0"/>
              </a:rPr>
            </a:br>
            <a:endParaRPr lang="ru-RU" sz="2800" b="1" i="1" dirty="0">
              <a:latin typeface="Gabriola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9144000" cy="206084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755650" y="188913"/>
            <a:ext cx="73802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dirty="0"/>
              <a:t>Расходы местного бюджета в </a:t>
            </a:r>
            <a:r>
              <a:rPr lang="ru-RU" sz="2400" dirty="0" smtClean="0"/>
              <a:t>2018 </a:t>
            </a:r>
            <a:r>
              <a:rPr lang="ru-RU" sz="2400" dirty="0"/>
              <a:t>году  составили </a:t>
            </a:r>
            <a:r>
              <a:rPr lang="ru-RU" sz="2400" dirty="0" smtClean="0"/>
              <a:t>6988,5 </a:t>
            </a:r>
            <a:r>
              <a:rPr lang="ru-RU" sz="2400" dirty="0"/>
              <a:t>тыс. рублей</a:t>
            </a:r>
          </a:p>
        </p:txBody>
      </p:sp>
      <p:graphicFrame>
        <p:nvGraphicFramePr>
          <p:cNvPr id="10243" name="Диаграмма 2"/>
          <p:cNvGraphicFramePr>
            <a:graphicFrameLocks/>
          </p:cNvGraphicFramePr>
          <p:nvPr/>
        </p:nvGraphicFramePr>
        <p:xfrm>
          <a:off x="1198563" y="1308100"/>
          <a:ext cx="7567612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Worksheet" r:id="rId4" imgW="7372355" imgH="4067089" progId="Excel.Sheet.8">
                  <p:embed/>
                </p:oleObj>
              </mc:Choice>
              <mc:Fallback>
                <p:oleObj name="Worksheet" r:id="rId4" imgW="7372355" imgH="4067089" progId="Excel.Sheet.8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563" y="1308100"/>
                        <a:ext cx="7567612" cy="417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1285852" y="714356"/>
            <a:ext cx="6286544" cy="7143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Культура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4375" y="2571750"/>
            <a:ext cx="2428875" cy="1571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1"/>
                </a:solidFill>
              </a:rPr>
              <a:t>Барабанщиковский</a:t>
            </a:r>
            <a:r>
              <a:rPr lang="ru-RU" dirty="0">
                <a:solidFill>
                  <a:schemeClr val="tx1"/>
                </a:solidFill>
              </a:rPr>
              <a:t> сельский Дом культуры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86125" y="1857375"/>
            <a:ext cx="5572125" cy="2571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Предоставлена субсидия в сумме 1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200,7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рублей. Оказаны услуги населению: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-Проведено мероприятий -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124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-Количество посетителей -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4723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-Количество клубных формирований -5 ед.;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-количество участников клубных формирований -74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1500188" y="0"/>
            <a:ext cx="6286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600" b="1" u="sng"/>
              <a:t>Социальная политика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500188" y="2143125"/>
            <a:ext cx="642937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4638441"/>
            <a:ext cx="2628900" cy="1743075"/>
          </a:xfrm>
          <a:prstGeom prst="rect">
            <a:avLst/>
          </a:prstGeom>
          <a:effectLst>
            <a:softEdge rad="12700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984" y="4495903"/>
            <a:ext cx="2939140" cy="1988840"/>
          </a:xfrm>
          <a:prstGeom prst="rect">
            <a:avLst/>
          </a:prstGeom>
          <a:effectLst>
            <a:softEdge rad="127000"/>
          </a:effectLst>
          <a:scene3d>
            <a:camera prst="perspectiveContrastingRightFacing"/>
            <a:lightRig rig="threePt" dir="t"/>
          </a:scene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686054"/>
            <a:ext cx="3078966" cy="173191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78" y="4640329"/>
            <a:ext cx="3200418" cy="1800236"/>
          </a:xfrm>
          <a:prstGeom prst="rect">
            <a:avLst/>
          </a:prstGeom>
          <a:effectLst>
            <a:softEdge rad="127000"/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4193269-077s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3015" y="867057"/>
            <a:ext cx="1714511" cy="371477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Багетная рамка 1"/>
          <p:cNvSpPr/>
          <p:nvPr/>
        </p:nvSpPr>
        <p:spPr>
          <a:xfrm>
            <a:off x="785813" y="428625"/>
            <a:ext cx="7572375" cy="785813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Физическая культура и спорт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000500" y="1285875"/>
            <a:ext cx="857250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713" y="2155825"/>
            <a:ext cx="5329237" cy="27130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Все запланированные мероприятия  </a:t>
            </a:r>
            <a:r>
              <a:rPr lang="ru-RU" sz="2000" dirty="0" smtClean="0"/>
              <a:t>2018 </a:t>
            </a:r>
            <a:r>
              <a:rPr lang="ru-RU" sz="2000" dirty="0"/>
              <a:t>года выполнены в полном объеме. Были заняты призовые места в районных соревнованиях: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1 </a:t>
            </a:r>
            <a:r>
              <a:rPr lang="ru-RU" sz="2000" dirty="0" smtClean="0"/>
              <a:t>место- </a:t>
            </a:r>
            <a:r>
              <a:rPr lang="ru-RU" sz="2000" dirty="0"/>
              <a:t>шашки; спортивная семья;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2 </a:t>
            </a:r>
            <a:r>
              <a:rPr lang="ru-RU" sz="2000" dirty="0" smtClean="0"/>
              <a:t>место- </a:t>
            </a:r>
            <a:r>
              <a:rPr lang="ru-RU" sz="2000" dirty="0"/>
              <a:t>гиревой спорт;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3 место- </a:t>
            </a:r>
            <a:r>
              <a:rPr lang="ru-RU" sz="2000" dirty="0" err="1"/>
              <a:t>Арм</a:t>
            </a:r>
            <a:r>
              <a:rPr lang="ru-RU" sz="2000" dirty="0"/>
              <a:t> спорт; </a:t>
            </a:r>
            <a:r>
              <a:rPr lang="ru-RU" sz="2000" dirty="0" err="1"/>
              <a:t>минифутбол</a:t>
            </a:r>
            <a:r>
              <a:rPr lang="ru-RU" sz="20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448" y="1209970"/>
            <a:ext cx="3019425" cy="151447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2" y="5010150"/>
            <a:ext cx="2619375" cy="174307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6" y="5085184"/>
            <a:ext cx="2971800" cy="154305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124901"/>
            <a:ext cx="2628900" cy="173355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2636912"/>
            <a:ext cx="2466975" cy="1847850"/>
          </a:xfrm>
          <a:prstGeom prst="rect">
            <a:avLst/>
          </a:prstGeom>
          <a:effectLst>
            <a:softEdge rad="635000"/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1000125" y="357188"/>
            <a:ext cx="7358063" cy="92868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Занятость населения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12838" y="1484313"/>
            <a:ext cx="7132637" cy="31226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Администрация поселения в рамках Программы в </a:t>
            </a:r>
            <a:r>
              <a:rPr lang="ru-RU" dirty="0" smtClean="0"/>
              <a:t>2018 </a:t>
            </a:r>
            <a:r>
              <a:rPr lang="ru-RU" dirty="0"/>
              <a:t>году обеспечила занятостью безработных и ищущих работу граждан, а также   школьников в свободное от занятий время. Оплата труда производилась согласно отработанным часам при условии качественного и количественного выполнения задания под руководством специалиста по вопросам ЖКХ администрации Барабанщиковского сельского поселения .На реализацию Программы в </a:t>
            </a:r>
            <a:r>
              <a:rPr lang="ru-RU" dirty="0" smtClean="0"/>
              <a:t>2018 </a:t>
            </a:r>
            <a:r>
              <a:rPr lang="ru-RU" dirty="0"/>
              <a:t>году было затрачено </a:t>
            </a:r>
            <a:r>
              <a:rPr lang="ru-RU" dirty="0" smtClean="0"/>
              <a:t>-295,6 </a:t>
            </a:r>
            <a:r>
              <a:rPr lang="ru-RU" dirty="0" err="1" smtClean="0"/>
              <a:t>тыс.руб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93360"/>
            <a:ext cx="2524125" cy="1819275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796560"/>
            <a:ext cx="2505075" cy="1819275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267" y="4859957"/>
            <a:ext cx="2552700" cy="1790700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76" y="4807256"/>
            <a:ext cx="2505075" cy="1828800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1095120" y="817560"/>
            <a:ext cx="6964560" cy="120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2"/>
          <p:cNvSpPr/>
          <p:nvPr/>
        </p:nvSpPr>
        <p:spPr>
          <a:xfrm>
            <a:off x="428760" y="1428840"/>
            <a:ext cx="8257320" cy="4125240"/>
          </a:xfrm>
          <a:prstGeom prst="rect">
            <a:avLst/>
          </a:prstGeom>
          <a:blipFill>
            <a:blip r:embed="rId2" cstate="print"/>
            <a:tile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5524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обеспечение устойчивости бюджета;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- выполнение принятых социальных обязательств  перед   гражданами;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предоставление качественных муниципальных услуг населению;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- обеспечение расходов по принятым  обязательствам;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эффективное использование бюджетных средств.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179640" y="285840"/>
            <a:ext cx="8856360" cy="11422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32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Бюджет </a:t>
            </a:r>
            <a:r>
              <a:rPr lang="ru-RU" sz="2400" b="1" strike="noStrike" spc="-1" dirty="0" smtClean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Барабанщиковского сельского поселения </a:t>
            </a: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 </a:t>
            </a:r>
            <a:r>
              <a:rPr lang="ru-RU" sz="2400" b="1" strike="noStrike" spc="-1" dirty="0" smtClean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2018 </a:t>
            </a: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 исполнен с соблюдением основных направлений бюджетной политики: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9" name="Рисунок 148"/>
          <p:cNvPicPr/>
          <p:nvPr/>
        </p:nvPicPr>
        <p:blipFill>
          <a:blip r:embed="rId3" cstate="print"/>
          <a:stretch/>
        </p:blipFill>
        <p:spPr>
          <a:xfrm>
            <a:off x="4583160" y="4104000"/>
            <a:ext cx="3768480" cy="201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62000">
              <a:srgbClr val="385A9F"/>
            </a:gs>
            <a:gs pos="54183">
              <a:srgbClr val="3A5DA6"/>
            </a:gs>
            <a:gs pos="13000">
              <a:schemeClr val="bg2">
                <a:tint val="80000"/>
                <a:satMod val="300000"/>
                <a:alpha val="79000"/>
                <a:lumMod val="82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42888" y="446088"/>
            <a:ext cx="8686800" cy="1614487"/>
          </a:xfrm>
        </p:spPr>
        <p:txBody>
          <a:bodyPr/>
          <a:lstStyle/>
          <a:p>
            <a:r>
              <a:rPr lang="ru-RU" sz="3200" dirty="0" smtClean="0"/>
              <a:t>Реализация основных направлений бюджетной и основных направлениях налоговой политики поселения на 2018-2020 год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857375" y="2071688"/>
            <a:ext cx="6572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/>
              <a:t>(Постановление администрации от  </a:t>
            </a:r>
            <a:r>
              <a:rPr lang="ru-RU" dirty="0" smtClean="0"/>
              <a:t>11.10.2017 </a:t>
            </a:r>
            <a:r>
              <a:rPr lang="ru-RU" dirty="0"/>
              <a:t>г. </a:t>
            </a:r>
            <a:r>
              <a:rPr lang="ru-RU" dirty="0" smtClean="0"/>
              <a:t>№90)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2428868"/>
            <a:ext cx="242889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Направление бюджетной политики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6314" y="2428868"/>
            <a:ext cx="3500462" cy="7143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Результаты исполнения бюджета в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2018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году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4143380"/>
            <a:ext cx="2000264" cy="24288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Наращивание налогового потенциала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00430" y="3786190"/>
            <a:ext cx="5429288" cy="29551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Общая сумма доходов  бюджета поселения в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2018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году составила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7 338,0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тыс.рублей или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101,1%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к плану . Налоговые и неналоговые доходы поступили в сумме 2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410,5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тыс.рублей, что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выше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аналогичного показателя прошлого года на 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59,0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тыс.рублей.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Плановые показатели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2018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года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исполнены на 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103,5%</a:t>
            </a:r>
            <a:endParaRPr lang="ru-RU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357313" y="3429000"/>
            <a:ext cx="357187" cy="28575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715125" y="3357563"/>
            <a:ext cx="357188" cy="28575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42910" y="1142984"/>
            <a:ext cx="1928826" cy="1428760"/>
          </a:xfrm>
          <a:prstGeom prst="round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Программно-целевой метод бюджетного планирования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00364" y="1214422"/>
            <a:ext cx="5500726" cy="1357322"/>
          </a:xfrm>
          <a:prstGeom prst="round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реализацию 13 муниципальных программ поселения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 израсходовано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2 457,4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3429000"/>
            <a:ext cx="2214578" cy="2928958"/>
          </a:xfrm>
          <a:prstGeom prst="round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Предоставление качественных бюджетных услуг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43240" y="3107529"/>
            <a:ext cx="5143536" cy="3250429"/>
          </a:xfrm>
          <a:prstGeom prst="round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2018 году функционировало 1 муниципальное бюджетное учреждение культуры: Барабанщиковский СДК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Субсидия на выполнение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муниципльного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задания учреждениям предоставлена в сумме  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200,7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за счет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-средства местного бюджета-837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средства областного бюджета-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363,7тыс.руб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214438" y="285750"/>
            <a:ext cx="500062" cy="78581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428750" y="2714625"/>
            <a:ext cx="500063" cy="71437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357813" y="214313"/>
            <a:ext cx="642937" cy="928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572125" y="2786063"/>
            <a:ext cx="714375" cy="642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357813" y="214313"/>
            <a:ext cx="642937" cy="92868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572125" y="2786063"/>
            <a:ext cx="714375" cy="64293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85813" y="714375"/>
            <a:ext cx="2071687" cy="1571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Переход на «эффективный контракт»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29000" y="714375"/>
            <a:ext cx="5286375" cy="1714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</a:t>
            </a:r>
            <a:r>
              <a:rPr lang="ru-RU" dirty="0" smtClean="0"/>
              <a:t>2018 </a:t>
            </a:r>
            <a:r>
              <a:rPr lang="ru-RU" dirty="0"/>
              <a:t>году с работниками учреждений культуры были заключены «эффективные контракты», которые  определяют условия выплаты заработной платы стимулирующего характера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38" y="4572000"/>
            <a:ext cx="2428875" cy="1857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Долговая политика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29063" y="4643438"/>
            <a:ext cx="4929187" cy="17859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</a:t>
            </a:r>
            <a:r>
              <a:rPr lang="ru-RU" dirty="0" smtClean="0"/>
              <a:t>2018 </a:t>
            </a:r>
            <a:r>
              <a:rPr lang="ru-RU" dirty="0"/>
              <a:t>году была продолжена взвешенная долговая политика ,которая направлена на отсутствие муниципального долга. Просроченная кредиторская задолженность бюджета поселения на </a:t>
            </a:r>
            <a:r>
              <a:rPr lang="ru-RU" dirty="0" smtClean="0"/>
              <a:t>01.01.2019 </a:t>
            </a:r>
            <a:r>
              <a:rPr lang="ru-RU" dirty="0"/>
              <a:t>года отсутствует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1714500" y="214313"/>
            <a:ext cx="357188" cy="35718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715000" y="285750"/>
            <a:ext cx="714375" cy="28575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500188" y="3429000"/>
            <a:ext cx="857250" cy="100012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857875" y="3500438"/>
            <a:ext cx="785813" cy="78581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50" y="500063"/>
            <a:ext cx="2214563" cy="5857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Межбюджетные отношения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43188" y="428625"/>
            <a:ext cx="6357937" cy="6143625"/>
          </a:xfrm>
          <a:prstGeom prst="roundRect">
            <a:avLst>
              <a:gd name="adj" fmla="val 13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В </a:t>
            </a:r>
            <a:r>
              <a:rPr lang="ru-RU" sz="1600" dirty="0" smtClean="0">
                <a:solidFill>
                  <a:schemeClr val="tx1"/>
                </a:solidFill>
              </a:rPr>
              <a:t>2018 </a:t>
            </a:r>
            <a:r>
              <a:rPr lang="ru-RU" sz="1600" dirty="0">
                <a:solidFill>
                  <a:schemeClr val="tx1"/>
                </a:solidFill>
              </a:rPr>
              <a:t>году от бюджетов других уровней поступило в бюджет поселения  </a:t>
            </a:r>
            <a:r>
              <a:rPr lang="ru-RU" sz="1600" dirty="0" smtClean="0">
                <a:solidFill>
                  <a:schemeClr val="tx1"/>
                </a:solidFill>
              </a:rPr>
              <a:t>4 927,5 </a:t>
            </a:r>
            <a:r>
              <a:rPr lang="ru-RU" sz="1600" dirty="0">
                <a:solidFill>
                  <a:schemeClr val="tx1"/>
                </a:solidFill>
              </a:rPr>
              <a:t>тыс.рублей.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из них: </a:t>
            </a:r>
            <a:r>
              <a:rPr lang="ru-RU" sz="1600" u="sng" dirty="0">
                <a:solidFill>
                  <a:schemeClr val="tx1"/>
                </a:solidFill>
              </a:rPr>
              <a:t>-из федерального бюджета </a:t>
            </a:r>
            <a:r>
              <a:rPr lang="ru-RU" sz="1600" u="sng" dirty="0" smtClean="0">
                <a:solidFill>
                  <a:schemeClr val="tx1"/>
                </a:solidFill>
              </a:rPr>
              <a:t>– 77,1 </a:t>
            </a:r>
            <a:r>
              <a:rPr lang="ru-RU" sz="1600" u="sng" dirty="0">
                <a:solidFill>
                  <a:schemeClr val="tx1"/>
                </a:solidFill>
              </a:rPr>
              <a:t>тыс.рублей </a:t>
            </a:r>
            <a:r>
              <a:rPr lang="ru-RU" sz="1600" dirty="0">
                <a:solidFill>
                  <a:schemeClr val="tx1"/>
                </a:solidFill>
              </a:rPr>
              <a:t>на осуществление первичного воинского учета;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 smtClean="0">
                <a:solidFill>
                  <a:schemeClr val="tx1"/>
                </a:solidFill>
              </a:rPr>
              <a:t>из областного бюджета: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 smtClean="0">
                <a:solidFill>
                  <a:schemeClr val="tx1"/>
                </a:solidFill>
              </a:rPr>
              <a:t>-иные </a:t>
            </a:r>
            <a:r>
              <a:rPr lang="ru-RU" sz="1600" u="sng" dirty="0">
                <a:solidFill>
                  <a:schemeClr val="tx1"/>
                </a:solidFill>
              </a:rPr>
              <a:t>межбюджетные трансферты на повышение заработной платы работникам культуры – </a:t>
            </a:r>
            <a:r>
              <a:rPr lang="ru-RU" sz="1600" u="sng" dirty="0" smtClean="0">
                <a:solidFill>
                  <a:schemeClr val="tx1"/>
                </a:solidFill>
              </a:rPr>
              <a:t>363,7 </a:t>
            </a:r>
            <a:r>
              <a:rPr lang="ru-RU" sz="1600" u="sng" dirty="0">
                <a:solidFill>
                  <a:schemeClr val="tx1"/>
                </a:solidFill>
              </a:rPr>
              <a:t>тыс.рублей,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- </a:t>
            </a:r>
            <a:r>
              <a:rPr lang="ru-RU" sz="1600" dirty="0">
                <a:solidFill>
                  <a:schemeClr val="tx1"/>
                </a:solidFill>
              </a:rPr>
              <a:t>дотация на сбалансированность местного бюджета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4 397,0 </a:t>
            </a:r>
            <a:r>
              <a:rPr lang="ru-RU" sz="1600" dirty="0">
                <a:solidFill>
                  <a:schemeClr val="tx1"/>
                </a:solidFill>
              </a:rPr>
              <a:t>тыс.рублей;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 - прочие субвенции, зачисляемые в бюджет поселения -0,2 тыс.рублей;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-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143000" y="142875"/>
            <a:ext cx="500063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643563" y="0"/>
            <a:ext cx="642937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-6350" y="115888"/>
            <a:ext cx="9036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u="sng"/>
              <a:t>Динамика доходов бюджета Барабанщиковского сельского поселения </a:t>
            </a:r>
          </a:p>
        </p:txBody>
      </p:sp>
      <p:graphicFrame>
        <p:nvGraphicFramePr>
          <p:cNvPr id="7171" name="Диаграмма 3"/>
          <p:cNvGraphicFramePr>
            <a:graphicFrameLocks/>
          </p:cNvGraphicFramePr>
          <p:nvPr/>
        </p:nvGraphicFramePr>
        <p:xfrm>
          <a:off x="47625" y="914400"/>
          <a:ext cx="6196013" cy="550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Worksheet" r:id="rId4" imgW="6238873" imgH="5543626" progId="Excel.Sheet.8">
                  <p:embed/>
                </p:oleObj>
              </mc:Choice>
              <mc:Fallback>
                <p:oleObj name="Worksheet" r:id="rId4" imgW="6238873" imgH="5543626" progId="Excel.Shee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914400"/>
                        <a:ext cx="6196013" cy="550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2205038"/>
            <a:ext cx="3584575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7488" y="12858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231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extBox 1"/>
          <p:cNvSpPr txBox="1"/>
          <p:nvPr/>
        </p:nvSpPr>
        <p:spPr>
          <a:xfrm>
            <a:off x="-180975" y="142875"/>
            <a:ext cx="93249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0070C0"/>
                </a:solidFill>
                <a:latin typeface="+mn-lt"/>
                <a:cs typeface="+mn-cs"/>
              </a:rPr>
              <a:t>Объем налоговых и неналоговых доходов  в </a:t>
            </a:r>
            <a:r>
              <a:rPr lang="ru-RU" sz="2000" b="1" u="sng" dirty="0" smtClean="0">
                <a:solidFill>
                  <a:srgbClr val="0070C0"/>
                </a:solidFill>
                <a:latin typeface="+mn-lt"/>
                <a:cs typeface="+mn-cs"/>
              </a:rPr>
              <a:t>2018 </a:t>
            </a:r>
            <a:r>
              <a:rPr lang="ru-RU" sz="2000" b="1" u="sng" dirty="0">
                <a:solidFill>
                  <a:srgbClr val="0070C0"/>
                </a:solidFill>
                <a:latin typeface="+mn-lt"/>
                <a:cs typeface="+mn-cs"/>
              </a:rPr>
              <a:t>году составил  </a:t>
            </a:r>
            <a:r>
              <a:rPr lang="ru-RU" sz="2000" b="1" u="sng" dirty="0" smtClean="0">
                <a:solidFill>
                  <a:srgbClr val="0070C0"/>
                </a:solidFill>
                <a:latin typeface="+mn-lt"/>
                <a:cs typeface="+mn-cs"/>
              </a:rPr>
              <a:t>2410,5 </a:t>
            </a:r>
            <a:r>
              <a:rPr lang="ru-RU" sz="2000" b="1" u="sng" dirty="0">
                <a:solidFill>
                  <a:srgbClr val="0070C0"/>
                </a:solidFill>
                <a:latin typeface="+mn-lt"/>
                <a:cs typeface="+mn-cs"/>
              </a:rPr>
              <a:t>тыс.рублей</a:t>
            </a:r>
          </a:p>
        </p:txBody>
      </p:sp>
      <p:graphicFrame>
        <p:nvGraphicFramePr>
          <p:cNvPr id="8196" name="Диаграмма 7"/>
          <p:cNvGraphicFramePr>
            <a:graphicFrameLocks/>
          </p:cNvGraphicFramePr>
          <p:nvPr/>
        </p:nvGraphicFramePr>
        <p:xfrm>
          <a:off x="1142977" y="1000108"/>
          <a:ext cx="7429551" cy="542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Worksheet" r:id="rId5" imgW="8467775" imgH="6695972" progId="Excel.Sheet.8">
                  <p:embed/>
                </p:oleObj>
              </mc:Choice>
              <mc:Fallback>
                <p:oleObj name="Worksheet" r:id="rId5" imgW="8467775" imgH="6695972" progId="Excel.Shee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7" y="1000108"/>
                        <a:ext cx="7429551" cy="542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626" name="_s3083"/>
          <p:cNvCxnSpPr>
            <a:cxnSpLocks noChangeShapeType="1"/>
          </p:cNvCxnSpPr>
          <p:nvPr/>
        </p:nvCxnSpPr>
        <p:spPr bwMode="auto">
          <a:xfrm rot="10800000">
            <a:off x="4195924" y="1549277"/>
            <a:ext cx="354527" cy="1481605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27" name="_s3084"/>
          <p:cNvCxnSpPr>
            <a:cxnSpLocks noChangeShapeType="1"/>
          </p:cNvCxnSpPr>
          <p:nvPr/>
        </p:nvCxnSpPr>
        <p:spPr bwMode="auto">
          <a:xfrm flipV="1">
            <a:off x="4166728" y="1939477"/>
            <a:ext cx="396235" cy="1844446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28" name="_s3085"/>
          <p:cNvCxnSpPr>
            <a:cxnSpLocks noChangeShapeType="1"/>
          </p:cNvCxnSpPr>
          <p:nvPr/>
        </p:nvCxnSpPr>
        <p:spPr bwMode="auto">
          <a:xfrm rot="10800000">
            <a:off x="4562963" y="613376"/>
            <a:ext cx="387894" cy="1104364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29" name="_s3086"/>
          <p:cNvCxnSpPr>
            <a:cxnSpLocks noChangeShapeType="1"/>
          </p:cNvCxnSpPr>
          <p:nvPr/>
        </p:nvCxnSpPr>
        <p:spPr bwMode="auto">
          <a:xfrm flipV="1">
            <a:off x="4197315" y="1277146"/>
            <a:ext cx="365648" cy="587458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0" name="_s3087"/>
          <p:cNvCxnSpPr>
            <a:cxnSpLocks noChangeShapeType="1"/>
          </p:cNvCxnSpPr>
          <p:nvPr/>
        </p:nvCxnSpPr>
        <p:spPr bwMode="auto">
          <a:xfrm rot="10800000">
            <a:off x="4562963" y="1303064"/>
            <a:ext cx="387894" cy="3193585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0" name="_s3088"/>
          <p:cNvSpPr>
            <a:spLocks noChangeArrowheads="1"/>
          </p:cNvSpPr>
          <p:nvPr/>
        </p:nvSpPr>
        <p:spPr bwMode="auto">
          <a:xfrm>
            <a:off x="2616544" y="478030"/>
            <a:ext cx="3973476" cy="787598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1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104">
              <a:defRPr/>
            </a:pPr>
            <a:r>
              <a:rPr lang="ru-RU" i="0" dirty="0">
                <a:solidFill>
                  <a:srgbClr val="FFFF00"/>
                </a:solidFill>
              </a:rPr>
              <a:t>Объем расходов на муниципальные целевые программы в </a:t>
            </a:r>
            <a:r>
              <a:rPr lang="ru-RU" i="0" dirty="0" smtClean="0">
                <a:solidFill>
                  <a:srgbClr val="FFFF00"/>
                </a:solidFill>
              </a:rPr>
              <a:t>2018 </a:t>
            </a:r>
            <a:r>
              <a:rPr lang="ru-RU" i="0" dirty="0">
                <a:solidFill>
                  <a:srgbClr val="FFFF00"/>
                </a:solidFill>
              </a:rPr>
              <a:t>году –</a:t>
            </a:r>
          </a:p>
          <a:p>
            <a:pPr algn="ctr" defTabSz="822104">
              <a:defRPr/>
            </a:pPr>
            <a:r>
              <a:rPr lang="ru-RU" i="0" dirty="0" smtClean="0">
                <a:solidFill>
                  <a:srgbClr val="FFFF00"/>
                </a:solidFill>
              </a:rPr>
              <a:t>2457,4  </a:t>
            </a:r>
            <a:r>
              <a:rPr lang="ru-RU" i="0" dirty="0">
                <a:solidFill>
                  <a:srgbClr val="FFFF00"/>
                </a:solidFill>
              </a:rPr>
              <a:t>тыс. рублей</a:t>
            </a:r>
          </a:p>
        </p:txBody>
      </p:sp>
      <p:sp>
        <p:nvSpPr>
          <p:cNvPr id="26632" name="_s3089"/>
          <p:cNvSpPr>
            <a:spLocks noChangeArrowheads="1"/>
          </p:cNvSpPr>
          <p:nvPr/>
        </p:nvSpPr>
        <p:spPr bwMode="auto">
          <a:xfrm>
            <a:off x="5010639" y="3428281"/>
            <a:ext cx="3520238" cy="640732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Защита населения территории от чрезвычайных ситуаций, обеспечение пожарной безопасности</a:t>
            </a:r>
            <a:r>
              <a:rPr lang="ru-RU" sz="1100" dirty="0">
                <a:latin typeface="Times New Roman" panose="02020603050405020304" pitchFamily="18" charset="0"/>
              </a:rPr>
              <a:t>–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82,0 </a:t>
            </a: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тыс. рублей 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3,3 %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400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3" name="_s3090"/>
          <p:cNvSpPr>
            <a:spLocks noChangeArrowheads="1"/>
          </p:cNvSpPr>
          <p:nvPr/>
        </p:nvSpPr>
        <p:spPr bwMode="auto">
          <a:xfrm>
            <a:off x="661782" y="1650067"/>
            <a:ext cx="3614779" cy="806315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Arial" panose="020B0604020202020204" pitchFamily="34" charset="0"/>
              </a:rPr>
              <a:t>Развитие транспортной системы –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Arial" panose="020B0604020202020204" pitchFamily="34" charset="0"/>
              </a:rPr>
              <a:t>89,5 тыс</a:t>
            </a:r>
            <a:r>
              <a:rPr lang="ru-RU" sz="1100" dirty="0">
                <a:solidFill>
                  <a:srgbClr val="FFFF00"/>
                </a:solidFill>
                <a:latin typeface="Arial" panose="020B0604020202020204" pitchFamily="34" charset="0"/>
              </a:rPr>
              <a:t>. рублей </a:t>
            </a:r>
            <a:r>
              <a:rPr lang="ru-RU" sz="1100" dirty="0" smtClean="0">
                <a:solidFill>
                  <a:srgbClr val="FFFF00"/>
                </a:solidFill>
                <a:latin typeface="Arial" panose="020B0604020202020204" pitchFamily="34" charset="0"/>
              </a:rPr>
              <a:t> 3,6 %</a:t>
            </a:r>
            <a:endParaRPr lang="ru-RU" sz="11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A5002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6634" name="_s3091"/>
          <p:cNvSpPr>
            <a:spLocks noChangeArrowheads="1"/>
          </p:cNvSpPr>
          <p:nvPr/>
        </p:nvSpPr>
        <p:spPr bwMode="auto">
          <a:xfrm>
            <a:off x="4943905" y="1585274"/>
            <a:ext cx="3632853" cy="804875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Обеспечение качественными жилищно-коммунальными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 услугами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население Барабанщиковского сельского поселения-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Arial" panose="020B0604020202020204" pitchFamily="34" charset="0"/>
              </a:rPr>
              <a:t>406,8 тыс.рублей 16,5 %</a:t>
            </a:r>
            <a:endParaRPr lang="ru-RU" sz="11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6635" name="_s3092"/>
          <p:cNvSpPr>
            <a:spLocks noChangeArrowheads="1"/>
          </p:cNvSpPr>
          <p:nvPr/>
        </p:nvSpPr>
        <p:spPr bwMode="auto">
          <a:xfrm>
            <a:off x="661783" y="3189266"/>
            <a:ext cx="3527190" cy="732883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Содействие занятости населения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295,5 тыс.рублей 15,3%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6" name="_s3093"/>
          <p:cNvSpPr>
            <a:spLocks noChangeArrowheads="1"/>
          </p:cNvSpPr>
          <p:nvPr/>
        </p:nvSpPr>
        <p:spPr bwMode="auto">
          <a:xfrm>
            <a:off x="4948076" y="2521176"/>
            <a:ext cx="3621730" cy="735762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Охрана окружающей среды 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рациональное природопользование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87,5 тыс.рублей  3,5%</a:t>
            </a:r>
            <a:endParaRPr lang="ru-RU" sz="11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7" name="Text Box 147"/>
          <p:cNvSpPr txBox="1">
            <a:spLocks noChangeArrowheads="1"/>
          </p:cNvSpPr>
          <p:nvPr/>
        </p:nvSpPr>
        <p:spPr bwMode="auto">
          <a:xfrm>
            <a:off x="8230573" y="2679559"/>
            <a:ext cx="625635" cy="28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38" name="Text Box 148"/>
          <p:cNvSpPr txBox="1">
            <a:spLocks noChangeArrowheads="1"/>
          </p:cNvSpPr>
          <p:nvPr/>
        </p:nvSpPr>
        <p:spPr bwMode="auto">
          <a:xfrm>
            <a:off x="410139" y="1665906"/>
            <a:ext cx="759104" cy="28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39" name="Text Box 149"/>
          <p:cNvSpPr txBox="1">
            <a:spLocks noChangeArrowheads="1"/>
          </p:cNvSpPr>
          <p:nvPr/>
        </p:nvSpPr>
        <p:spPr bwMode="auto">
          <a:xfrm>
            <a:off x="346185" y="2679559"/>
            <a:ext cx="827228" cy="28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40" name="Text Box 151"/>
          <p:cNvSpPr txBox="1">
            <a:spLocks noChangeArrowheads="1"/>
          </p:cNvSpPr>
          <p:nvPr/>
        </p:nvSpPr>
        <p:spPr bwMode="auto">
          <a:xfrm>
            <a:off x="410139" y="5701801"/>
            <a:ext cx="696540" cy="2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41" name="Text Box 152"/>
          <p:cNvSpPr txBox="1">
            <a:spLocks noChangeArrowheads="1"/>
          </p:cNvSpPr>
          <p:nvPr/>
        </p:nvSpPr>
        <p:spPr bwMode="auto">
          <a:xfrm>
            <a:off x="8230573" y="686808"/>
            <a:ext cx="629806" cy="29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42" name="Text Box 154"/>
          <p:cNvSpPr txBox="1">
            <a:spLocks noChangeArrowheads="1"/>
          </p:cNvSpPr>
          <p:nvPr/>
        </p:nvSpPr>
        <p:spPr bwMode="auto">
          <a:xfrm>
            <a:off x="8230573" y="3710491"/>
            <a:ext cx="629806" cy="28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43" name="Text Box 155"/>
          <p:cNvSpPr txBox="1">
            <a:spLocks noChangeArrowheads="1"/>
          </p:cNvSpPr>
          <p:nvPr/>
        </p:nvSpPr>
        <p:spPr bwMode="auto">
          <a:xfrm>
            <a:off x="8230573" y="4738543"/>
            <a:ext cx="625635" cy="28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44" name="Text Box 156"/>
          <p:cNvSpPr txBox="1">
            <a:spLocks noChangeArrowheads="1"/>
          </p:cNvSpPr>
          <p:nvPr/>
        </p:nvSpPr>
        <p:spPr bwMode="auto">
          <a:xfrm>
            <a:off x="8230573" y="5701801"/>
            <a:ext cx="629806" cy="2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45" name="Text Box 150"/>
          <p:cNvSpPr txBox="1">
            <a:spLocks noChangeArrowheads="1"/>
          </p:cNvSpPr>
          <p:nvPr/>
        </p:nvSpPr>
        <p:spPr bwMode="auto">
          <a:xfrm>
            <a:off x="8229183" y="4408817"/>
            <a:ext cx="696540" cy="5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Arial" panose="020B0604020202020204" pitchFamily="34" charset="0"/>
            </a:endParaRPr>
          </a:p>
        </p:txBody>
      </p:sp>
      <p:sp>
        <p:nvSpPr>
          <p:cNvPr id="26646" name="_s3089"/>
          <p:cNvSpPr>
            <a:spLocks noChangeArrowheads="1"/>
          </p:cNvSpPr>
          <p:nvPr/>
        </p:nvSpPr>
        <p:spPr bwMode="auto">
          <a:xfrm>
            <a:off x="661783" y="4752941"/>
            <a:ext cx="3504945" cy="587458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Энергосбережение и </a:t>
            </a:r>
            <a:r>
              <a:rPr lang="ru-RU" sz="11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энергоэффективность</a:t>
            </a: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</a:rPr>
              <a:t>– </a:t>
            </a:r>
            <a:endParaRPr lang="ru-RU" sz="11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215,3 </a:t>
            </a: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тыс. рублей 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8,8 %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400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6647" name="_s3082"/>
          <p:cNvCxnSpPr>
            <a:cxnSpLocks noChangeShapeType="1"/>
          </p:cNvCxnSpPr>
          <p:nvPr/>
        </p:nvCxnSpPr>
        <p:spPr bwMode="auto">
          <a:xfrm flipV="1">
            <a:off x="4183412" y="2456382"/>
            <a:ext cx="380942" cy="2662281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8" name="Прямоугольник 38"/>
          <p:cNvSpPr>
            <a:spLocks noChangeArrowheads="1"/>
          </p:cNvSpPr>
          <p:nvPr/>
        </p:nvSpPr>
        <p:spPr bwMode="auto">
          <a:xfrm>
            <a:off x="3058659" y="5855865"/>
            <a:ext cx="251645" cy="276451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1224" tIns="40612" rIns="81224" bIns="40612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200" dirty="0">
              <a:latin typeface="Times New Roman" panose="02020603050405020304" pitchFamily="18" charset="0"/>
            </a:endParaRPr>
          </a:p>
        </p:txBody>
      </p:sp>
      <p:sp>
        <p:nvSpPr>
          <p:cNvPr id="26649" name="Прямоугольник 39"/>
          <p:cNvSpPr>
            <a:spLocks noChangeArrowheads="1"/>
          </p:cNvSpPr>
          <p:nvPr/>
        </p:nvSpPr>
        <p:spPr bwMode="auto">
          <a:xfrm>
            <a:off x="3593925" y="5871703"/>
            <a:ext cx="221057" cy="260613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1224" tIns="40612" rIns="81224" bIns="40612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200" dirty="0">
              <a:latin typeface="Times New Roman" panose="02020603050405020304" pitchFamily="18" charset="0"/>
            </a:endParaRPr>
          </a:p>
        </p:txBody>
      </p:sp>
      <p:sp>
        <p:nvSpPr>
          <p:cNvPr id="26650" name="_s3089"/>
          <p:cNvSpPr>
            <a:spLocks noChangeArrowheads="1"/>
          </p:cNvSpPr>
          <p:nvPr/>
        </p:nvSpPr>
        <p:spPr bwMode="auto">
          <a:xfrm>
            <a:off x="5010639" y="4336824"/>
            <a:ext cx="3520238" cy="640733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Муниципальная политика -26,2 тыс.рублей 1,1 %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51" name="_s3089"/>
          <p:cNvSpPr>
            <a:spLocks noChangeArrowheads="1"/>
          </p:cNvSpPr>
          <p:nvPr/>
        </p:nvSpPr>
        <p:spPr bwMode="auto">
          <a:xfrm>
            <a:off x="692369" y="2456382"/>
            <a:ext cx="3520238" cy="640733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Развитие культуры и туризма </a:t>
            </a:r>
            <a:r>
              <a:rPr lang="ru-RU" sz="1100" dirty="0" smtClean="0">
                <a:latin typeface="Arial" panose="020B0604020202020204" pitchFamily="34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</a:rPr>
              <a:t>–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Arial" panose="020B0604020202020204" pitchFamily="34" charset="0"/>
              </a:rPr>
              <a:t>1 200,7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тыс</a:t>
            </a: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. рублей 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48,9 %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400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52" name="_s3089"/>
          <p:cNvSpPr>
            <a:spLocks noChangeArrowheads="1"/>
          </p:cNvSpPr>
          <p:nvPr/>
        </p:nvSpPr>
        <p:spPr bwMode="auto">
          <a:xfrm>
            <a:off x="692369" y="4077652"/>
            <a:ext cx="3520238" cy="640733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Обеспечение общественного порядка и противодействие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преступности</a:t>
            </a:r>
            <a:r>
              <a:rPr lang="ru-RU" sz="1100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</a:rPr>
              <a:t>–-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0,9 </a:t>
            </a: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тыс. рублей 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0,1%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400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6653" name="_s3083"/>
          <p:cNvCxnSpPr>
            <a:cxnSpLocks noChangeShapeType="1"/>
          </p:cNvCxnSpPr>
          <p:nvPr/>
        </p:nvCxnSpPr>
        <p:spPr bwMode="auto">
          <a:xfrm rot="10800000">
            <a:off x="4572695" y="1614071"/>
            <a:ext cx="354526" cy="1481604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54" name="_s3089"/>
          <p:cNvSpPr>
            <a:spLocks noChangeArrowheads="1"/>
          </p:cNvSpPr>
          <p:nvPr/>
        </p:nvSpPr>
        <p:spPr bwMode="auto">
          <a:xfrm>
            <a:off x="4885512" y="5243929"/>
            <a:ext cx="3520238" cy="640733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Развитие физической культуры и спорта </a:t>
            </a:r>
            <a:r>
              <a:rPr lang="ru-RU" sz="1100" dirty="0" smtClean="0">
                <a:latin typeface="Times New Roman" panose="02020603050405020304" pitchFamily="18" charset="0"/>
              </a:rPr>
              <a:t>– </a:t>
            </a:r>
            <a:endParaRPr lang="ru-RU" sz="11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48,0 </a:t>
            </a: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тыс. рублей 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2,0%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400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55" name="_s3089"/>
          <p:cNvSpPr>
            <a:spLocks noChangeArrowheads="1"/>
          </p:cNvSpPr>
          <p:nvPr/>
        </p:nvSpPr>
        <p:spPr bwMode="auto">
          <a:xfrm>
            <a:off x="692369" y="5503102"/>
            <a:ext cx="3520238" cy="640733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Управление муниципальным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имуществом– 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Arial" panose="020B0604020202020204" pitchFamily="34" charset="0"/>
              </a:rPr>
              <a:t>5,0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тыс</a:t>
            </a: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. рублей 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0,2 %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400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6656" name="_s3082"/>
          <p:cNvCxnSpPr>
            <a:cxnSpLocks noChangeShapeType="1"/>
          </p:cNvCxnSpPr>
          <p:nvPr/>
        </p:nvCxnSpPr>
        <p:spPr bwMode="auto">
          <a:xfrm flipV="1">
            <a:off x="4195924" y="3363487"/>
            <a:ext cx="380942" cy="2662281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7" name="_s3082"/>
          <p:cNvCxnSpPr>
            <a:cxnSpLocks noChangeShapeType="1"/>
          </p:cNvCxnSpPr>
          <p:nvPr/>
        </p:nvCxnSpPr>
        <p:spPr bwMode="auto">
          <a:xfrm rot="5400000" flipH="1" flipV="1">
            <a:off x="3113433" y="4562186"/>
            <a:ext cx="2917134" cy="1391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8" name="_s3082"/>
          <p:cNvCxnSpPr>
            <a:cxnSpLocks noChangeShapeType="1"/>
            <a:endCxn id="26654" idx="2"/>
          </p:cNvCxnSpPr>
          <p:nvPr/>
        </p:nvCxnSpPr>
        <p:spPr bwMode="auto">
          <a:xfrm rot="16200000" flipH="1">
            <a:off x="4325227" y="5037847"/>
            <a:ext cx="807755" cy="312817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9" name="_s3082"/>
          <p:cNvCxnSpPr>
            <a:cxnSpLocks noChangeShapeType="1"/>
          </p:cNvCxnSpPr>
          <p:nvPr/>
        </p:nvCxnSpPr>
        <p:spPr bwMode="auto">
          <a:xfrm flipV="1">
            <a:off x="4195924" y="2002830"/>
            <a:ext cx="380942" cy="2662280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071563" y="357188"/>
            <a:ext cx="7000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/>
              <a:t>Динамика расходов местного бюджета на реализацию муниципальных целевых программ </a:t>
            </a:r>
          </a:p>
        </p:txBody>
      </p:sp>
      <p:graphicFrame>
        <p:nvGraphicFramePr>
          <p:cNvPr id="9219" name="Диаграмма 2"/>
          <p:cNvGraphicFramePr>
            <a:graphicFrameLocks/>
          </p:cNvGraphicFramePr>
          <p:nvPr/>
        </p:nvGraphicFramePr>
        <p:xfrm>
          <a:off x="1466850" y="1339850"/>
          <a:ext cx="6353175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Worksheet" r:id="rId4" imgW="6296101" imgH="4133763" progId="Excel.Sheet.8">
                  <p:embed/>
                </p:oleObj>
              </mc:Choice>
              <mc:Fallback>
                <p:oleObj name="Worksheet" r:id="rId4" imgW="6296101" imgH="4133763" progId="Excel.Sheet.8">
                  <p:embed/>
                  <p:pic>
                    <p:nvPicPr>
                      <p:cNvPr id="0" name="Picture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" y="1339850"/>
                        <a:ext cx="6353175" cy="417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4149080"/>
            <a:ext cx="2889281" cy="270892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098495"/>
            <a:ext cx="2147047" cy="1615671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Microsoft Office PowerPoint 2016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Office PowerPoint 2016 (1)</Template>
  <TotalTime>139</TotalTime>
  <Words>653</Words>
  <Application>Microsoft Office PowerPoint</Application>
  <PresentationFormat>Экран (4:3)</PresentationFormat>
  <Paragraphs>88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Презентация Microsoft Office PowerPoint 2016 (1)</vt:lpstr>
      <vt:lpstr>Worksheet</vt:lpstr>
      <vt:lpstr>Отчет об исполнении  бюджета Барабанщиковского  сельского поселения Дубовского района  за  2018 год </vt:lpstr>
      <vt:lpstr>Реализация основных направлений бюджетной и основных направлениях налоговой политики поселения на 2018-2020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 бюджета Барабанщиковского  сельского поселения Дубовского района  за  2018 год</dc:title>
  <dc:creator>Админ</dc:creator>
  <cp:lastModifiedBy>1</cp:lastModifiedBy>
  <cp:revision>13</cp:revision>
  <dcterms:created xsi:type="dcterms:W3CDTF">2019-03-25T08:41:19Z</dcterms:created>
  <dcterms:modified xsi:type="dcterms:W3CDTF">2019-03-28T07:04:49Z</dcterms:modified>
</cp:coreProperties>
</file>