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4" r:id="rId3"/>
    <p:sldId id="295" r:id="rId4"/>
    <p:sldId id="257" r:id="rId5"/>
    <p:sldId id="258" r:id="rId6"/>
    <p:sldId id="259" r:id="rId7"/>
    <p:sldId id="260" r:id="rId8"/>
    <p:sldId id="282" r:id="rId9"/>
    <p:sldId id="283" r:id="rId10"/>
    <p:sldId id="261" r:id="rId11"/>
    <p:sldId id="262" r:id="rId12"/>
    <p:sldId id="263" r:id="rId13"/>
    <p:sldId id="264" r:id="rId14"/>
    <p:sldId id="265" r:id="rId15"/>
    <p:sldId id="284" r:id="rId16"/>
    <p:sldId id="285" r:id="rId17"/>
    <p:sldId id="268" r:id="rId18"/>
    <p:sldId id="296" r:id="rId19"/>
    <p:sldId id="286" r:id="rId20"/>
    <p:sldId id="292" r:id="rId21"/>
    <p:sldId id="287" r:id="rId22"/>
    <p:sldId id="270" r:id="rId23"/>
    <p:sldId id="288" r:id="rId24"/>
    <p:sldId id="289" r:id="rId25"/>
    <p:sldId id="271" r:id="rId26"/>
    <p:sldId id="272" r:id="rId27"/>
    <p:sldId id="290" r:id="rId28"/>
    <p:sldId id="291" r:id="rId29"/>
    <p:sldId id="273" r:id="rId30"/>
    <p:sldId id="274" r:id="rId31"/>
    <p:sldId id="275" r:id="rId32"/>
    <p:sldId id="276" r:id="rId33"/>
    <p:sldId id="278" r:id="rId34"/>
    <p:sldId id="279" r:id="rId35"/>
    <p:sldId id="280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E30E5"/>
    <a:srgbClr val="F4D0CC"/>
    <a:srgbClr val="2C0CB4"/>
    <a:srgbClr val="57C75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58854235011727E-2"/>
          <c:y val="4.3250455336612426E-2"/>
          <c:w val="0.89209208632121761"/>
          <c:h val="0.88143194527207414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ED9A7"/>
            </a:solidFill>
          </c:spPr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2504.8000000000002</c:v>
                </c:pt>
                <c:pt idx="1">
                  <c:v>1841.9</c:v>
                </c:pt>
                <c:pt idx="2">
                  <c:v>1860.3</c:v>
                </c:pt>
                <c:pt idx="3">
                  <c:v>1938.3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7EA9CA"/>
            </a:solidFill>
          </c:spPr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4976</c:v>
                </c:pt>
                <c:pt idx="1">
                  <c:v>5126.6000000000004</c:v>
                </c:pt>
                <c:pt idx="2">
                  <c:v>2035.6</c:v>
                </c:pt>
                <c:pt idx="3">
                  <c:v>1951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53623040"/>
        <c:axId val="53739520"/>
        <c:axId val="0"/>
      </c:bar3DChart>
      <c:catAx>
        <c:axId val="53623040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53739520"/>
        <c:crosses val="autoZero"/>
        <c:auto val="1"/>
        <c:lblAlgn val="ctr"/>
        <c:lblOffset val="100"/>
        <c:noMultiLvlLbl val="1"/>
      </c:catAx>
      <c:valAx>
        <c:axId val="53739520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none"/>
        <c:minorTickMark val="cross"/>
        <c:tickLblPos val="nextTo"/>
        <c:crossAx val="5362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96629995137054"/>
          <c:y val="0.19725291465931399"/>
          <c:w val="0.23918464060485825"/>
          <c:h val="0.30085630216171272"/>
        </c:manualLayout>
      </c:layout>
      <c:overlay val="1"/>
      <c:spPr>
        <a:solidFill>
          <a:srgbClr val="FF99FF"/>
        </a:solidFill>
      </c:spPr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1.388888888888899E-2"/>
                  <c:y val="-0.2970752573461154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27153434427839279"/>
                  <c:y val="-1.769295068264140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1">
                  <c:v>0104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3007.5</c:v>
                </c:pt>
                <c:pt idx="2">
                  <c:v>178.7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1018,3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1087,3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1239.9000000000001</c:v>
                </c:pt>
                <c:pt idx="1">
                  <c:v>1018.3</c:v>
                </c:pt>
                <c:pt idx="2">
                  <c:v>1087.3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1059072"/>
        <c:axId val="156911104"/>
        <c:axId val="150922560"/>
      </c:bar3DChart>
      <c:catAx>
        <c:axId val="15105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6911104"/>
        <c:crosses val="autoZero"/>
        <c:auto val="1"/>
        <c:lblAlgn val="ctr"/>
        <c:lblOffset val="100"/>
        <c:noMultiLvlLbl val="1"/>
      </c:catAx>
      <c:valAx>
        <c:axId val="156911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059072"/>
        <c:crosses val="autoZero"/>
        <c:crossBetween val="between"/>
      </c:valAx>
      <c:serAx>
        <c:axId val="150922560"/>
        <c:scaling>
          <c:orientation val="minMax"/>
        </c:scaling>
        <c:delete val="1"/>
        <c:axPos val="b"/>
        <c:majorTickMark val="none"/>
        <c:minorTickMark val="none"/>
        <c:tickLblPos val="nextTo"/>
        <c:crossAx val="156911104"/>
        <c:crosses val="autoZero"/>
      </c:serAx>
    </c:plotArea>
    <c:legend>
      <c:legendPos val="t"/>
      <c:layout/>
      <c:overlay val="0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163.6</c:v>
                </c:pt>
                <c:pt idx="1">
                  <c:v>97.9</c:v>
                </c:pt>
                <c:pt idx="2">
                  <c:v>97.9</c:v>
                </c:pt>
                <c:pt idx="3">
                  <c:v>97.9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83.5</c:v>
                </c:pt>
                <c:pt idx="1">
                  <c:v>81.599999999999994</c:v>
                </c:pt>
                <c:pt idx="2">
                  <c:v>83.1</c:v>
                </c:pt>
                <c:pt idx="3">
                  <c:v>88.2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4728.8999999999996</c:v>
                </c:pt>
                <c:pt idx="1">
                  <c:v>4947.1000000000004</c:v>
                </c:pt>
                <c:pt idx="2">
                  <c:v>1854.6</c:v>
                </c:pt>
                <c:pt idx="3">
                  <c:v>1764.9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4976</c:v>
                </c:pt>
                <c:pt idx="1">
                  <c:v>5126.6000000000004</c:v>
                </c:pt>
                <c:pt idx="2">
                  <c:v>2035.6</c:v>
                </c:pt>
                <c:pt idx="3">
                  <c:v>1951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57058560"/>
        <c:axId val="157060096"/>
        <c:axId val="0"/>
      </c:bar3DChart>
      <c:catAx>
        <c:axId val="15705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7060096"/>
        <c:crosses val="autoZero"/>
        <c:auto val="1"/>
        <c:lblAlgn val="ctr"/>
        <c:lblOffset val="100"/>
        <c:noMultiLvlLbl val="1"/>
      </c:catAx>
      <c:valAx>
        <c:axId val="1570600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570585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безвозмездных поступлений в </a:t>
            </a:r>
            <a:r>
              <a:rPr lang="ru-RU" dirty="0" smtClean="0"/>
              <a:t>2020 </a:t>
            </a:r>
            <a:r>
              <a:rPr lang="ru-RU" dirty="0"/>
              <a:t>году</a:t>
            </a:r>
          </a:p>
        </c:rich>
      </c:tx>
      <c:layout>
        <c:manualLayout>
          <c:xMode val="edge"/>
          <c:yMode val="edge"/>
          <c:x val="0.13307864294740934"/>
          <c:y val="8.0917060013486614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безвозмездных поступлений в 2020 году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E30E5"/>
              </a:solidFill>
            </c:spPr>
          </c:dPt>
          <c:dPt>
            <c:idx val="2"/>
            <c:bubble3D val="0"/>
            <c:spPr>
              <a:solidFill>
                <a:srgbClr val="F4D0CC"/>
              </a:solidFill>
            </c:spPr>
          </c:dPt>
          <c:dLbls>
            <c:dLbl>
              <c:idx val="0"/>
              <c:layout>
                <c:manualLayout>
                  <c:x val="-4.4691965587634878E-2"/>
                  <c:y val="-3.85173700893591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Иные межбюджетные трансферты</c:v>
                </c:pt>
                <c:pt idx="1">
                  <c:v>Субвенции бюджетам бюджетной системы Российской Федерации</c:v>
                </c:pt>
                <c:pt idx="2">
                  <c:v>Дотации бюджетам бюджетной системы Российской Федерации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97.9</c:v>
                </c:pt>
                <c:pt idx="1">
                  <c:v>81.599999999999994</c:v>
                </c:pt>
                <c:pt idx="2">
                  <c:v>4947.1000000000004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налог.и неналог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</c:v>
                </c:pt>
                <c:pt idx="2">
                  <c:v> 2020 год</c:v>
                </c:pt>
                <c:pt idx="3">
                  <c:v>2021 год</c:v>
                </c:pt>
                <c:pt idx="4">
                  <c:v> 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2410.5</c:v>
                </c:pt>
                <c:pt idx="1">
                  <c:v>2504.8000000000002</c:v>
                </c:pt>
                <c:pt idx="2" formatCode="#,##0.00">
                  <c:v>1841.9</c:v>
                </c:pt>
                <c:pt idx="3">
                  <c:v>1860.3</c:v>
                </c:pt>
                <c:pt idx="4">
                  <c:v>1938.3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345088"/>
        <c:axId val="61357440"/>
        <c:axId val="124598016"/>
      </c:bar3DChart>
      <c:catAx>
        <c:axId val="54345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61357440"/>
        <c:crosses val="autoZero"/>
        <c:auto val="1"/>
        <c:lblAlgn val="ctr"/>
        <c:lblOffset val="100"/>
        <c:noMultiLvlLbl val="1"/>
      </c:catAx>
      <c:valAx>
        <c:axId val="61357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4345088"/>
        <c:crosses val="autoZero"/>
        <c:crossBetween val="between"/>
      </c:valAx>
      <c:serAx>
        <c:axId val="124598016"/>
        <c:scaling>
          <c:orientation val="minMax"/>
        </c:scaling>
        <c:delete val="1"/>
        <c:axPos val="b"/>
        <c:majorTickMark val="out"/>
        <c:minorTickMark val="none"/>
        <c:tickLblPos val="nextTo"/>
        <c:crossAx val="6135744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8.4077710110915679E-2"/>
          <c:w val="0.84104938271604934"/>
          <c:h val="0.815661167775471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Неналовые доходы </c:v>
                </c:pt>
                <c:pt idx="3">
                  <c:v>ЕСХН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408.9</c:v>
                </c:pt>
                <c:pt idx="1">
                  <c:v>1325.7</c:v>
                </c:pt>
                <c:pt idx="2">
                  <c:v>10.4</c:v>
                </c:pt>
                <c:pt idx="3">
                  <c:v>96.9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numFmt formatCode="#,##0.00" sourceLinked="0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Неналовые доходы </c:v>
                </c:pt>
                <c:pt idx="3">
                  <c:v>ЕСХН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408.9</c:v>
                </c:pt>
                <c:pt idx="1">
                  <c:v>1339.9</c:v>
                </c:pt>
                <c:pt idx="2">
                  <c:v>10.8</c:v>
                </c:pt>
                <c:pt idx="3">
                  <c:v>100.7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numFmt formatCode="#,##0.0" sourceLinked="0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ЕСХН</c:v>
                </c:pt>
                <c:pt idx="3">
                  <c:v>Неналовые доходы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468.2</c:v>
                </c:pt>
                <c:pt idx="1">
                  <c:v>1354.1</c:v>
                </c:pt>
                <c:pt idx="2">
                  <c:v>104.8</c:v>
                </c:pt>
                <c:pt idx="3">
                  <c:v>11.2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</c:v>
                </c:pt>
                <c:pt idx="3">
                  <c:v>Проект 2021</c:v>
                </c:pt>
                <c:pt idx="4">
                  <c:v>Проект 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70.099999999999994</c:v>
                </c:pt>
                <c:pt idx="1">
                  <c:v>27.1</c:v>
                </c:pt>
                <c:pt idx="2">
                  <c:v>41.2</c:v>
                </c:pt>
                <c:pt idx="3">
                  <c:v>55.4</c:v>
                </c:pt>
                <c:pt idx="4">
                  <c:v>69.599999999999994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</c:v>
                </c:pt>
                <c:pt idx="3">
                  <c:v>Проект 2021</c:v>
                </c:pt>
                <c:pt idx="4">
                  <c:v>Проект 2022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</c:v>
                </c:pt>
                <c:pt idx="3">
                  <c:v>Проект 2021</c:v>
                </c:pt>
                <c:pt idx="4">
                  <c:v>Проект 2022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7789824"/>
        <c:axId val="117791360"/>
        <c:axId val="124599808"/>
      </c:bar3DChart>
      <c:catAx>
        <c:axId val="117789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7791360"/>
        <c:crosses val="autoZero"/>
        <c:auto val="1"/>
        <c:lblAlgn val="ctr"/>
        <c:lblOffset val="100"/>
        <c:noMultiLvlLbl val="1"/>
      </c:catAx>
      <c:valAx>
        <c:axId val="11779136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17789824"/>
        <c:crosses val="autoZero"/>
        <c:crossBetween val="between"/>
      </c:valAx>
      <c:serAx>
        <c:axId val="12459980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17791360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3095843023115351"/>
          <c:y val="7.1585669552819059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1164.7</c:v>
                </c:pt>
                <c:pt idx="1">
                  <c:v>1458.1</c:v>
                </c:pt>
                <c:pt idx="2">
                  <c:v>1284.5</c:v>
                </c:pt>
                <c:pt idx="3">
                  <c:v>1284.5</c:v>
                </c:pt>
                <c:pt idx="4">
                  <c:v>1284.5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25721216"/>
        <c:axId val="125735296"/>
        <c:axId val="0"/>
      </c:bar3DChart>
      <c:catAx>
        <c:axId val="12572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5735296"/>
        <c:crosses val="autoZero"/>
        <c:auto val="1"/>
        <c:lblAlgn val="ctr"/>
        <c:lblOffset val="100"/>
        <c:noMultiLvlLbl val="1"/>
      </c:catAx>
      <c:valAx>
        <c:axId val="12573529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2572121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0.22674517408814254"/>
                  <c:y val="0.18451219997611795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1.388888888888899E-2"/>
                  <c:y val="-0.2970752573461154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27153434427839279"/>
                  <c:y val="-1.769295068264140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Лист1!$A$2:$A$3</c:f>
              <c:strCache>
                <c:ptCount val="2"/>
                <c:pt idx="0">
                  <c:v>0104</c:v>
                </c:pt>
                <c:pt idx="1">
                  <c:v>0113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4606.3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0.22674517408814254"/>
                  <c:y val="0.18451219997611795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1.388888888888899E-2"/>
                  <c:y val="-0.2970752573461154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27153434427839279"/>
                  <c:y val="-1.769295068264140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Лист1!$A$2:$A$3</c:f>
              <c:strCache>
                <c:ptCount val="2"/>
                <c:pt idx="0">
                  <c:v>0104</c:v>
                </c:pt>
                <c:pt idx="1">
                  <c:v>0113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3007.5</c:v>
                </c:pt>
                <c:pt idx="1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Стимулирование экономического роста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458989"/>
          <a:ext cx="82295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80" y="1134269"/>
          <a:ext cx="5760720" cy="649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Стимулирование экономического роста</a:t>
          </a:r>
          <a:endParaRPr lang="ru-RU" sz="2200" kern="1200" dirty="0"/>
        </a:p>
      </dsp:txBody>
      <dsp:txXfrm>
        <a:off x="443183" y="1165972"/>
        <a:ext cx="5697314" cy="586034"/>
      </dsp:txXfrm>
    </dsp:sp>
    <dsp:sp modelId="{AE78B86C-A696-43AD-91DB-4DE76DBF27CC}">
      <dsp:nvSpPr>
        <dsp:cNvPr id="0" name=""/>
        <dsp:cNvSpPr/>
      </dsp:nvSpPr>
      <dsp:spPr>
        <a:xfrm>
          <a:off x="0" y="2456910"/>
          <a:ext cx="82295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80" y="2132189"/>
          <a:ext cx="5760720" cy="649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Повышение эффективности и оптимизация структуры бюджетных расходов </a:t>
          </a:r>
          <a:endParaRPr lang="ru-RU" sz="2200" kern="1200" dirty="0"/>
        </a:p>
      </dsp:txBody>
      <dsp:txXfrm>
        <a:off x="443183" y="2163892"/>
        <a:ext cx="5697314" cy="586034"/>
      </dsp:txXfrm>
    </dsp:sp>
    <dsp:sp modelId="{D38AF840-5623-4B5B-9C46-5433C98ABEE7}">
      <dsp:nvSpPr>
        <dsp:cNvPr id="0" name=""/>
        <dsp:cNvSpPr/>
      </dsp:nvSpPr>
      <dsp:spPr>
        <a:xfrm>
          <a:off x="0" y="3454830"/>
          <a:ext cx="82295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80" y="3130109"/>
          <a:ext cx="5760720" cy="649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Повышение прозрачности  открытости бюджетного процесса </a:t>
          </a:r>
          <a:endParaRPr lang="ru-RU" sz="2200" kern="1200" dirty="0"/>
        </a:p>
      </dsp:txBody>
      <dsp:txXfrm>
        <a:off x="443183" y="3161812"/>
        <a:ext cx="569731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0.10422</cdr:x>
      <cdr:y>0.90933</cdr:y>
    </cdr:from>
    <cdr:to>
      <cdr:x>0.96885</cdr:x>
      <cdr:y>0.9649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116" y="4321640"/>
          <a:ext cx="7168860" cy="26407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100" dirty="0" smtClean="0"/>
            <a:t>    2504,8            4976,0                    1841,9          5126,6                      1860,3         </a:t>
          </a:r>
          <a:r>
            <a:rPr lang="ru-RU" dirty="0" smtClean="0"/>
            <a:t>2035,6</a:t>
          </a:r>
          <a:r>
            <a:rPr lang="ru-RU" sz="1100" dirty="0" smtClean="0"/>
            <a:t>               1938,3              1951,0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640960" cy="46805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 бюджет Барабанщиковского сельского поселения Дубовского района 2020год и плановый период 2021 и 2022годов.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Динамика доходов местного бюджета Барабанщиковского сельского поселения    2020-2022 годы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46681"/>
              </p:ext>
            </p:extLst>
          </p:nvPr>
        </p:nvGraphicFramePr>
        <p:xfrm>
          <a:off x="539552" y="1700808"/>
          <a:ext cx="8291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1700808"/>
            <a:ext cx="67687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2019год                         2020год                   2021год              2022год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856" y="4179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FFC000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Барабанщиковского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44" y="5143512"/>
            <a:ext cx="2000264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6563,2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85984" y="5643578"/>
            <a:ext cx="1643074" cy="7858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6588,2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86050" y="6500834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  <p:pic>
        <p:nvPicPr>
          <p:cNvPr id="24" name="Рисунок 23" descr="i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6072206"/>
            <a:ext cx="642942" cy="64294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 flipH="1">
            <a:off x="4038697" y="5643577"/>
            <a:ext cx="1426646" cy="7500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3509,0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 flipH="1">
            <a:off x="5796136" y="5643579"/>
            <a:ext cx="1440160" cy="750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3343,7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27984" y="6512976"/>
            <a:ext cx="648072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36296" y="6393677"/>
            <a:ext cx="864096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mtClean="0"/>
              <a:t>2022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Основные направления налоговой политики Барабанщиковского сельского поселения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163776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380969"/>
              </p:ext>
            </p:extLst>
          </p:nvPr>
        </p:nvGraphicFramePr>
        <p:xfrm>
          <a:off x="457200" y="2143115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 2020 год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1039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 2021 года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32280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36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 2022 года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67865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234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67560"/>
            <a:ext cx="3121152" cy="2075688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41085053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77527565"/>
              </p:ext>
            </p:extLst>
          </p:nvPr>
        </p:nvGraphicFramePr>
        <p:xfrm>
          <a:off x="4067944" y="836712"/>
          <a:ext cx="4963992" cy="372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37112"/>
            <a:ext cx="3365360" cy="2244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«муниципальная программа»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571612"/>
            <a:ext cx="4943484" cy="414340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Муниципальная программа – это документ, определяющий: - цели и задачи муниципальной политики в определенной сфере - способы их достижения - объемы необходимых финансовых ресурсов Цели и задачи Разработка программы Утверждение программы Утверждение бюджета Мониторинг программы Корректировка Оценка результатов вытекает из стратегии </a:t>
            </a:r>
            <a:r>
              <a:rPr lang="ru-RU" dirty="0" err="1" smtClean="0"/>
              <a:t>социальноэкономического</a:t>
            </a:r>
            <a:r>
              <a:rPr lang="ru-RU" dirty="0" smtClean="0"/>
              <a:t> развития и является инструментом достижения ее целей объединяет все инструменты бюджетной политики по достижению цели состоит из подпрограмм реализуется ответственным исполнителем с участием соисполнителей, которые отвечают за свои подпрограммы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2020 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6"/>
            <a:ext cx="8640960" cy="444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435" y="1196752"/>
            <a:ext cx="2643206" cy="8749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 муниципальным имуществом 0,0 %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204864"/>
            <a:ext cx="2643206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физической культуры и спорта 0,3%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284984"/>
            <a:ext cx="25717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качественными жилищно-коммунальными  услугами населения  3,6%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2204864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 и туризма 17,7%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3284984"/>
            <a:ext cx="2357454" cy="8640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Содействие занятости населения 3,2%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Охрана окружающей среды 1,0%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196752"/>
            <a:ext cx="2428892" cy="8034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Защита населения и территории от чрезвычайных ситуаций 0,4%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204864"/>
            <a:ext cx="2500330" cy="8669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общественного порядка и противодействие преступности 0,1%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3358615"/>
            <a:ext cx="25717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Энергоэффективность</a:t>
            </a:r>
            <a:r>
              <a:rPr lang="ru-RU" sz="1400" dirty="0" smtClean="0"/>
              <a:t> и развитие энергетики 0,3%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9873" y="4399317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 70,7%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43306" y="4427045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1,4%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616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  <a:solidFill>
            <a:srgbClr val="0070C0"/>
          </a:solidFill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 b="1" dirty="0" smtClean="0">
                <a:cs typeface="Aharoni" pitchFamily="2" charset="-79"/>
              </a:rPr>
              <a:t>Уважаемые жители </a:t>
            </a:r>
            <a:r>
              <a:rPr lang="ru-RU" b="1" dirty="0" err="1" smtClean="0">
                <a:cs typeface="Aharoni" pitchFamily="2" charset="-79"/>
              </a:rPr>
              <a:t>Барабанщиковского</a:t>
            </a:r>
            <a:r>
              <a:rPr lang="ru-RU" b="1" dirty="0" smtClean="0">
                <a:cs typeface="Aharoni" pitchFamily="2" charset="-79"/>
              </a:rPr>
              <a:t> сельского поселения !</a:t>
            </a:r>
          </a:p>
          <a:p>
            <a:pPr algn="ctr">
              <a:defRPr/>
            </a:pPr>
            <a:r>
              <a:rPr lang="ru-RU" b="1" dirty="0" smtClean="0">
                <a:cs typeface="Aharoni" pitchFamily="2" charset="-79"/>
              </a:rPr>
              <a:t>	</a:t>
            </a:r>
          </a:p>
          <a:p>
            <a:pPr algn="just">
              <a:defRPr/>
            </a:pPr>
            <a:r>
              <a:rPr lang="ru-RU" b="1" dirty="0" smtClean="0">
                <a:cs typeface="Aharoni" pitchFamily="2" charset="-79"/>
              </a:rPr>
              <a:t>	Предлагаем Вашему вниманию издание, в котором кратко и доступно отражены основные положения Бюджета муниципального образования «</a:t>
            </a:r>
            <a:r>
              <a:rPr lang="ru-RU" b="1" dirty="0" err="1" smtClean="0">
                <a:cs typeface="Aharoni" pitchFamily="2" charset="-79"/>
              </a:rPr>
              <a:t>Барабанщиковское</a:t>
            </a:r>
            <a:r>
              <a:rPr lang="ru-RU" b="1" dirty="0" smtClean="0">
                <a:cs typeface="Aharoni" pitchFamily="2" charset="-79"/>
              </a:rPr>
              <a:t> сельское поселение» на 2020 год и плановый период 2021-2022 годов.  </a:t>
            </a: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>
              <a:defRPr/>
            </a:pPr>
            <a:endParaRPr lang="ru-RU" b="1" dirty="0" smtClean="0">
              <a:cs typeface="Aharoni" pitchFamily="2" charset="-79"/>
            </a:endParaRPr>
          </a:p>
          <a:p>
            <a:pPr algn="just">
              <a:defRPr/>
            </a:pPr>
            <a:r>
              <a:rPr lang="ru-RU" b="1" dirty="0" smtClean="0">
                <a:cs typeface="Aharoni" pitchFamily="2" charset="-79"/>
              </a:rPr>
              <a:t>	Изложенные в текстовом и графическом виде  данные наглядно показывают направления расходов бюджетных средств в рамках реализации государственных и муниципальных программ в 2020 году.</a:t>
            </a:r>
            <a:endParaRPr lang="ru-RU" dirty="0" smtClean="0"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2021 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44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1817836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 и туризма 27,4%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8469" y="1817758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 2,6 %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3808" y="3212976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 70,0%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756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2022 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6"/>
            <a:ext cx="8640960" cy="444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2204864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 и туризма 30,1%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40" y="2204864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2,7%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3212976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67,2%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267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Барабанщиковского сельского поселения на 2020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2197" y="1556792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 </a:t>
            </a:r>
            <a:r>
              <a:rPr lang="ru-RU" b="1" dirty="0" smtClean="0"/>
              <a:t>6968,5 </a:t>
            </a:r>
            <a:r>
              <a:rPr lang="ru-RU" b="1" dirty="0" err="1" smtClean="0"/>
              <a:t>тыс.руб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1543527" y="1552460"/>
            <a:ext cx="2004254" cy="12224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общественного порядка (10,0 тыс.руб-0,15%)</a:t>
            </a:r>
            <a:endParaRPr lang="ru-RU" sz="1200" dirty="0"/>
          </a:p>
        </p:txBody>
      </p:sp>
      <p:sp>
        <p:nvSpPr>
          <p:cNvPr id="6" name="Овал 5"/>
          <p:cNvSpPr/>
          <p:nvPr/>
        </p:nvSpPr>
        <p:spPr>
          <a:xfrm>
            <a:off x="3547781" y="1419274"/>
            <a:ext cx="2130220" cy="13556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Содействие занятости населения (226,0 тыс.руб.-3,28%</a:t>
            </a:r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1857356" y="5000636"/>
            <a:ext cx="1857388" cy="132160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Муниципальная политика (4931,3</a:t>
            </a:r>
            <a:r>
              <a:rPr lang="ru-RU" sz="1400" dirty="0" smtClean="0"/>
              <a:t>тыс.руб.,-71,6%)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5580112" y="1844824"/>
            <a:ext cx="2056882" cy="13255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Развитие физической культуры (20,0 тыс.руб-0,29%)</a:t>
            </a:r>
            <a:endParaRPr lang="ru-RU" sz="1200" dirty="0"/>
          </a:p>
        </p:txBody>
      </p:sp>
      <p:sp>
        <p:nvSpPr>
          <p:cNvPr id="9" name="Овал 8"/>
          <p:cNvSpPr/>
          <p:nvPr/>
        </p:nvSpPr>
        <p:spPr>
          <a:xfrm>
            <a:off x="5500694" y="5072075"/>
            <a:ext cx="1857388" cy="12858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 (1236,9тыс.руб..-17,96%)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395536" y="2619614"/>
            <a:ext cx="2130220" cy="13556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Развитие транспортной системы (97,9тыс.руб.-1,42%</a:t>
            </a:r>
            <a:endParaRPr lang="ru-RU" sz="1200" dirty="0"/>
          </a:p>
        </p:txBody>
      </p:sp>
      <p:sp>
        <p:nvSpPr>
          <p:cNvPr id="12" name="Овал 11"/>
          <p:cNvSpPr/>
          <p:nvPr/>
        </p:nvSpPr>
        <p:spPr>
          <a:xfrm>
            <a:off x="312860" y="3998100"/>
            <a:ext cx="1973124" cy="13556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Защита населения от ЧС (25,0 тыс.руб.-0,36%</a:t>
            </a:r>
            <a:endParaRPr lang="ru-RU" sz="1200" dirty="0"/>
          </a:p>
        </p:txBody>
      </p:sp>
      <p:sp>
        <p:nvSpPr>
          <p:cNvPr id="13" name="Овал 12"/>
          <p:cNvSpPr/>
          <p:nvPr/>
        </p:nvSpPr>
        <p:spPr>
          <a:xfrm>
            <a:off x="6861246" y="2849303"/>
            <a:ext cx="2130220" cy="13556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Охрана окружающей среды (70,0тыс.руб.-1,02%</a:t>
            </a: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6863586" y="4204915"/>
            <a:ext cx="2130220" cy="13556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качественным ЖКУ (250,0 тыс.руб.-3,63%</a:t>
            </a:r>
            <a:endParaRPr lang="ru-RU" sz="1200" dirty="0"/>
          </a:p>
        </p:txBody>
      </p:sp>
      <p:sp>
        <p:nvSpPr>
          <p:cNvPr id="16" name="Овал 15"/>
          <p:cNvSpPr/>
          <p:nvPr/>
        </p:nvSpPr>
        <p:spPr>
          <a:xfrm>
            <a:off x="3857620" y="5143512"/>
            <a:ext cx="1714512" cy="132160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err="1" smtClean="0"/>
              <a:t>Энергоэфектиность</a:t>
            </a:r>
            <a:r>
              <a:rPr lang="ru-RU" sz="1200" dirty="0" smtClean="0"/>
              <a:t>(20,0тыс.руб.,-0,29%)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Барабанщиковского сельского поселения на 2021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1556792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3717,6 </a:t>
            </a:r>
            <a:r>
              <a:rPr lang="ru-RU" b="1" dirty="0" err="1" smtClean="0"/>
              <a:t>тыс.руб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364088" y="2564904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политика (2601,4 тыс.руб-70,0%)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80305" y="2477837"/>
            <a:ext cx="3036115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транспортной системы </a:t>
            </a:r>
            <a:r>
              <a:rPr lang="ru-RU" dirty="0" smtClean="0"/>
              <a:t>(97,9тыс.руб.-2,6%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18223" y="4572008"/>
            <a:ext cx="3036115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</a:t>
            </a:r>
            <a:r>
              <a:rPr lang="ru-RU" dirty="0" smtClean="0"/>
              <a:t>культуры (1018,3 </a:t>
            </a:r>
            <a:r>
              <a:rPr lang="ru-RU" dirty="0"/>
              <a:t>тыс.руб</a:t>
            </a:r>
            <a:r>
              <a:rPr lang="ru-RU" dirty="0" smtClean="0"/>
              <a:t>.-27,4%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4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Барабанщиковского сельского поселения на 2022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1556792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 3611,2 </a:t>
            </a:r>
            <a:r>
              <a:rPr lang="ru-RU" b="1" dirty="0" err="1" smtClean="0"/>
              <a:t>тыс.руб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580112" y="3100119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политика (2426 тыс.руб-67,2%)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85785" y="3143248"/>
            <a:ext cx="3036115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транспортной системы (97,9 тыс.руб.-2,7%)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4509120"/>
            <a:ext cx="3036115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культуры (1087,3тыс.руб.-30,1%)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6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местного бюджета ,формируемые в рамках муниципальных программ </a:t>
            </a:r>
            <a:r>
              <a:rPr lang="ru-RU" sz="2400" dirty="0" err="1" smtClean="0"/>
              <a:t>Барабанщиковского</a:t>
            </a:r>
            <a:r>
              <a:rPr lang="ru-RU" sz="2400" dirty="0" smtClean="0"/>
              <a:t> сельского </a:t>
            </a:r>
            <a:r>
              <a:rPr lang="ru-RU" sz="2400" dirty="0" err="1" smtClean="0"/>
              <a:t>поселения,и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непрограммные</a:t>
            </a:r>
            <a:r>
              <a:rPr lang="ru-RU" sz="2400" dirty="0" smtClean="0"/>
              <a:t>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2019                          2020           2021           2022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85786" y="1988840"/>
            <a:ext cx="1265934" cy="100811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8359,2 </a:t>
            </a:r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779912" y="1700808"/>
            <a:ext cx="1368152" cy="104383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6887,1 тыс.рублей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763688" y="2744640"/>
            <a:ext cx="1440160" cy="111640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83,3тыс.рублей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3779913" y="2744640"/>
            <a:ext cx="1368152" cy="112533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81,4тыс.рублей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437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,формируемые в рамках муниципальных программ  Барабанщиковского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Непрограммные</a:t>
            </a:r>
            <a:r>
              <a:rPr lang="ru-RU" sz="1600" dirty="0" smtClean="0"/>
              <a:t> расходы местного бюджета</a:t>
            </a:r>
            <a:endParaRPr lang="ru-RU" sz="1600" dirty="0"/>
          </a:p>
        </p:txBody>
      </p:sp>
      <p:sp>
        <p:nvSpPr>
          <p:cNvPr id="15" name="Овал 14"/>
          <p:cNvSpPr/>
          <p:nvPr/>
        </p:nvSpPr>
        <p:spPr>
          <a:xfrm>
            <a:off x="5248605" y="1853208"/>
            <a:ext cx="1368152" cy="104383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3717,6 тыс.рублей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 flipH="1">
            <a:off x="6958014" y="1853208"/>
            <a:ext cx="1214386" cy="104383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3611,2тыс.рублей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 flipH="1">
            <a:off x="5436096" y="3140968"/>
            <a:ext cx="1368152" cy="129614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178,3 тыс.рублей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 flipH="1">
            <a:off x="7164288" y="2897040"/>
            <a:ext cx="1296144" cy="132404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278,1 тыс.рублей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вопросы»на 2020год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29114" cy="5168948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-4752,1 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-Иные общегосударственные вопросы 50,0 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63409230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вопросы»на 2021год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29114" cy="5168948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-2485,7 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проведение референдумов, выборов -115,7 тыс.рублей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-Иные общегосударственные вопросы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95,4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01749818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5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вопросы»на 2022 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29114" cy="5168948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-2426,0 тыс.рублей </a:t>
            </a:r>
          </a:p>
          <a:p>
            <a:pPr marL="13716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-Иные общегосударственные вопросы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190,1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42078479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4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 smtClean="0"/>
              <a:t>Культура ,кинематография </a:t>
            </a:r>
            <a:endParaRPr lang="ru-RU" dirty="0"/>
          </a:p>
        </p:txBody>
      </p:sp>
      <p:pic>
        <p:nvPicPr>
          <p:cNvPr id="4" name="Содержимое 3" descr="i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2" y="785794"/>
            <a:ext cx="2400300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29872567"/>
              </p:ext>
            </p:extLst>
          </p:nvPr>
        </p:nvGraphicFramePr>
        <p:xfrm>
          <a:off x="6732240" y="3861048"/>
          <a:ext cx="2197478" cy="256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вал 5"/>
          <p:cNvSpPr/>
          <p:nvPr/>
        </p:nvSpPr>
        <p:spPr>
          <a:xfrm>
            <a:off x="428596" y="10715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1000108"/>
            <a:ext cx="5500726" cy="258532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муниципального задания Барабанщиковского СДК учреждениями культуры –</a:t>
            </a:r>
          </a:p>
          <a:p>
            <a:r>
              <a:rPr lang="ru-RU" dirty="0" smtClean="0"/>
              <a:t>в 2020году -   1236,9тыс.рублей </a:t>
            </a:r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dirty="0" smtClean="0"/>
              <a:t>2021году </a:t>
            </a:r>
            <a:r>
              <a:rPr lang="ru-RU" dirty="0"/>
              <a:t>-    </a:t>
            </a:r>
            <a:r>
              <a:rPr lang="ru-RU" dirty="0" smtClean="0"/>
              <a:t>1018,3 </a:t>
            </a:r>
            <a:r>
              <a:rPr lang="ru-RU" dirty="0"/>
              <a:t>тыс.рублей </a:t>
            </a:r>
          </a:p>
          <a:p>
            <a:endParaRPr lang="ru-RU" dirty="0" smtClean="0"/>
          </a:p>
          <a:p>
            <a:r>
              <a:rPr lang="ru-RU" dirty="0" smtClean="0"/>
              <a:t>в 2022году </a:t>
            </a:r>
            <a:r>
              <a:rPr lang="ru-RU" dirty="0"/>
              <a:t>-    </a:t>
            </a:r>
            <a:r>
              <a:rPr lang="ru-RU" dirty="0" smtClean="0"/>
              <a:t>1087,3 тыс.рублей</a:t>
            </a:r>
            <a:endParaRPr lang="ru-RU" dirty="0"/>
          </a:p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71472" y="3429000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бюджетной политики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Повышение открытости и прозрачности бюджетного процесса Совершенствование механизмов программного планирования на плановый период</a:t>
            </a:r>
          </a:p>
          <a:p>
            <a:r>
              <a:rPr lang="ru-RU" dirty="0" smtClean="0"/>
              <a:t> Создание условий для реализации инвестиционных проектов в муниципальном образовании на среднесрочную перспективу </a:t>
            </a:r>
          </a:p>
          <a:p>
            <a:r>
              <a:rPr lang="ru-RU" dirty="0" smtClean="0"/>
              <a:t>Развитие инициативного </a:t>
            </a:r>
            <a:r>
              <a:rPr lang="ru-RU" dirty="0" err="1" smtClean="0"/>
              <a:t>бюджетирования</a:t>
            </a:r>
            <a:r>
              <a:rPr lang="ru-RU" dirty="0" smtClean="0"/>
              <a:t> на территории  </a:t>
            </a:r>
            <a:r>
              <a:rPr lang="ru-RU" dirty="0" err="1" smtClean="0"/>
              <a:t>Барабанщиковского</a:t>
            </a:r>
            <a:r>
              <a:rPr lang="ru-RU" dirty="0" smtClean="0"/>
              <a:t> сельского поселения</a:t>
            </a:r>
          </a:p>
          <a:p>
            <a:r>
              <a:rPr lang="ru-RU" dirty="0" smtClean="0"/>
              <a:t> Достижение показателей реализации региональных проектов, сформированных в рамках Указа Президента № 204, в соответствии с полномочиями муниципального образования</a:t>
            </a:r>
          </a:p>
          <a:p>
            <a:r>
              <a:rPr lang="ru-RU" dirty="0" smtClean="0"/>
              <a:t> Повышение качества предоставления муниципальных услуг, в том числе в электронном виде, оптимизация бюджетных расходов </a:t>
            </a:r>
          </a:p>
          <a:p>
            <a:r>
              <a:rPr lang="ru-RU" dirty="0" smtClean="0"/>
              <a:t>Поддержание долгосрочной сбалансированности бюджета муниципального образования с учетом безусловного исполнения принятых обязательств</a:t>
            </a:r>
          </a:p>
          <a:p>
            <a:r>
              <a:rPr lang="ru-RU" dirty="0" smtClean="0"/>
              <a:t> Повышение эффективности осуществления внутреннего муниципального финансового контроля в бюджетной сфере и в сфере закупок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6979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sz="3200" dirty="0" smtClean="0"/>
              <a:t>инамика расходов местного бюджета на культуру ,кинематографию</a:t>
            </a:r>
            <a:endParaRPr lang="ru-RU" sz="3200" dirty="0"/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080" y="126876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26287303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2780928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Тыс.рублей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в 2020 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453311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412776"/>
            <a:ext cx="9144000" cy="836712"/>
          </a:xfrm>
          <a:prstGeom prst="rect">
            <a:avLst/>
          </a:prstGeom>
          <a:solidFill>
            <a:srgbClr val="0070C0"/>
          </a:solidFill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566,0 тыс.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благоустройство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" y="151"/>
            <a:ext cx="8970577" cy="68183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66544" y="34221"/>
            <a:ext cx="4494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Дорожное</a:t>
            </a:r>
            <a:r>
              <a:rPr lang="ru-RU" sz="24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хозяйство</a:t>
            </a:r>
            <a:r>
              <a:rPr lang="ru-RU" sz="24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88541" y="788255"/>
            <a:ext cx="4286280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дорожной деятельности в отношении автомобильных дорог муниципального значения</a:t>
            </a:r>
            <a:endParaRPr lang="ru-RU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844824"/>
            <a:ext cx="28098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79870" y="4074463"/>
            <a:ext cx="2643206" cy="57150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Направление расходов  бюджета Барабанщиковского сельского поселения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8" y="1556793"/>
            <a:ext cx="5550802" cy="146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5945836" y="3052118"/>
            <a:ext cx="857256" cy="3571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 flipH="1">
            <a:off x="8686799" y="1600200"/>
            <a:ext cx="100013" cy="4709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5836" y="3527351"/>
            <a:ext cx="857256" cy="3571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76938" y="4156222"/>
            <a:ext cx="857256" cy="3571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72330" y="3143249"/>
            <a:ext cx="1714512" cy="307777"/>
          </a:xfrm>
          <a:prstGeom prst="rect">
            <a:avLst/>
          </a:prstGeom>
          <a:solidFill>
            <a:srgbClr val="2C0CB4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97,9тыс.рублей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81854" y="3571876"/>
            <a:ext cx="1714512" cy="307777"/>
          </a:xfrm>
          <a:prstGeom prst="rect">
            <a:avLst/>
          </a:prstGeom>
          <a:solidFill>
            <a:srgbClr val="2C0CB4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97,9тыс.рублей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4214818"/>
            <a:ext cx="1643074" cy="307777"/>
          </a:xfrm>
          <a:prstGeom prst="rect">
            <a:avLst/>
          </a:prstGeom>
          <a:solidFill>
            <a:srgbClr val="2C0CB4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97,9тыс.рублей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714356"/>
            <a:ext cx="3643338" cy="57864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/>
              <a:t>Расходы в Барабанщиковском сельском поселении пожарной безопасности в 2020 году составят 35,0 тыс.рублей.</a:t>
            </a:r>
          </a:p>
          <a:p>
            <a:pPr algn="just"/>
            <a:r>
              <a:rPr lang="ru-RU" sz="2800" dirty="0" smtClean="0"/>
              <a:t>-дооснащение современной техникой , оборудованием и снаряжением. </a:t>
            </a:r>
            <a:endParaRPr lang="ru-RU" sz="2800" dirty="0"/>
          </a:p>
        </p:txBody>
      </p:sp>
      <p:pic>
        <p:nvPicPr>
          <p:cNvPr id="8" name="Содержимое 7" descr="i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500042"/>
            <a:ext cx="3977217" cy="2928958"/>
          </a:xfrm>
        </p:spPr>
      </p:pic>
      <p:pic>
        <p:nvPicPr>
          <p:cNvPr id="9" name="Рисунок 8" descr="i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786190"/>
            <a:ext cx="400052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Безвозмездных поступлений (в сопоставимых условиях) в 2020-2022 годах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318710"/>
              </p:ext>
            </p:extLst>
          </p:nvPr>
        </p:nvGraphicFramePr>
        <p:xfrm>
          <a:off x="539552" y="1689100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C:\Documents and Settings\ВИКА\Рабочий стол\фотки\фото админ\image (7).jpg"/>
          <p:cNvPicPr>
            <a:picLocks noChangeAspect="1" noChangeArrowheads="1"/>
          </p:cNvPicPr>
          <p:nvPr/>
        </p:nvPicPr>
        <p:blipFill>
          <a:blip r:embed="rId3"/>
          <a:srcRect l="6211" r="6211"/>
          <a:stretch>
            <a:fillRect/>
          </a:stretch>
        </p:blipFill>
        <p:spPr>
          <a:xfrm>
            <a:off x="0" y="722"/>
            <a:ext cx="9116492" cy="6857278"/>
          </a:xfrm>
          <a:prstGeom prst="rect">
            <a:avLst/>
          </a:prstGeom>
          <a:noFill/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74230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169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>
                <a:solidFill>
                  <a:schemeClr val="tx2">
                    <a:lumMod val="10000"/>
                  </a:schemeClr>
                </a:solidFill>
              </a:rPr>
              <a:t>Б</a:t>
            </a:r>
            <a:r>
              <a:rPr lang="ru-RU" sz="6000" i="1" dirty="0" smtClean="0">
                <a:solidFill>
                  <a:schemeClr val="tx2">
                    <a:lumMod val="10000"/>
                  </a:schemeClr>
                </a:solidFill>
              </a:rPr>
              <a:t>лагодарим за внимание!</a:t>
            </a:r>
            <a:endParaRPr lang="ru-RU" sz="6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стрелка влево/вправо 4"/>
          <p:cNvSpPr/>
          <p:nvPr/>
        </p:nvSpPr>
        <p:spPr>
          <a:xfrm>
            <a:off x="535704" y="5643578"/>
            <a:ext cx="8286808" cy="91326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Основа формирования   местного бюджета  на 2020года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98845" y="404664"/>
            <a:ext cx="2646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cs typeface="Aharoni" pitchFamily="2" charset="-79"/>
              </a:rPr>
              <a:t>Прогноз социально –</a:t>
            </a:r>
            <a:r>
              <a:rPr lang="ru-RU" sz="2000" b="1" dirty="0">
                <a:solidFill>
                  <a:schemeClr val="bg1"/>
                </a:solidFill>
                <a:cs typeface="Aharoni" pitchFamily="2" charset="-79"/>
              </a:rPr>
              <a:t>экономического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cs typeface="Aharoni" pitchFamily="2" charset="-79"/>
              </a:rPr>
              <a:t> развития Барабанщиковского сельского поселения  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Aharoni" pitchFamily="2" charset="-79"/>
              </a:rPr>
              <a:t>на2020-2022 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cs typeface="Aharoni" pitchFamily="2" charset="-79"/>
              </a:rPr>
              <a:t>годы </a:t>
            </a:r>
            <a:r>
              <a:rPr lang="ru-RU" sz="2000" b="1" dirty="0">
                <a:solidFill>
                  <a:schemeClr val="bg1"/>
                </a:solidFill>
                <a:cs typeface="Aharoni" pitchFamily="2" charset="-79"/>
              </a:rPr>
              <a:t>(Постановление Администрации Барабанщиковского сельского поселения от </a:t>
            </a:r>
            <a:r>
              <a:rPr lang="ru-RU" sz="2000" b="1" dirty="0" smtClean="0">
                <a:solidFill>
                  <a:schemeClr val="bg1"/>
                </a:solidFill>
                <a:cs typeface="Aharoni" pitchFamily="2" charset="-79"/>
              </a:rPr>
              <a:t>01.08.2019 </a:t>
            </a:r>
            <a:r>
              <a:rPr lang="ru-RU" sz="2000" b="1" dirty="0">
                <a:solidFill>
                  <a:schemeClr val="bg1"/>
                </a:solidFill>
                <a:cs typeface="Aharoni" pitchFamily="2" charset="-79"/>
              </a:rPr>
              <a:t>№ </a:t>
            </a:r>
            <a:r>
              <a:rPr lang="ru-RU" sz="2000" b="1" dirty="0" smtClean="0">
                <a:solidFill>
                  <a:schemeClr val="bg1"/>
                </a:solidFill>
                <a:cs typeface="Aharoni" pitchFamily="2" charset="-79"/>
              </a:rPr>
              <a:t>60</a:t>
            </a:r>
            <a:endParaRPr lang="ru-RU" sz="2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2952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Основные направления 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бюджетной политики и основные направления налоговой политики и основные направления налоговой политики  Барабанщиковского сельского поселения на 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2020-2021 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годы </a:t>
            </a:r>
            <a:r>
              <a:rPr lang="ru-RU" sz="2000" b="1" dirty="0">
                <a:solidFill>
                  <a:schemeClr val="bg1"/>
                </a:solidFill>
              </a:rPr>
              <a:t>(Администрации Барабанщиковского сельского поселения Постановление от </a:t>
            </a:r>
            <a:r>
              <a:rPr lang="ru-RU" sz="2000" b="1" dirty="0" smtClean="0">
                <a:solidFill>
                  <a:schemeClr val="bg1"/>
                </a:solidFill>
              </a:rPr>
              <a:t>30.10.2019 № 70)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4223" y="404664"/>
            <a:ext cx="2520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Муниципальные программы  Барабанщиковского сельского поселения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  <a:solidFill>
            <a:schemeClr val="accent1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28596" y="214290"/>
            <a:ext cx="2571768" cy="242889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*Особенности формирования бюджета на 2020 год и плановый период 2021 и 2022 годов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2643182"/>
            <a:ext cx="200026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Основание </a:t>
            </a:r>
            <a:endParaRPr lang="ru-RU" dirty="0"/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1928794" y="3214686"/>
            <a:ext cx="2786082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643438" y="285728"/>
            <a:ext cx="2357454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29586" y="2500306"/>
            <a:ext cx="1071570" cy="121444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Внесен в Собрание депутатов  -</a:t>
            </a:r>
            <a:r>
              <a:rPr lang="ru-RU" sz="1400" dirty="0" smtClean="0">
                <a:solidFill>
                  <a:schemeClr val="bg2"/>
                </a:solidFill>
              </a:rPr>
              <a:t>30 октября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6357950" y="3500438"/>
            <a:ext cx="1571636" cy="1500198"/>
          </a:xfrm>
          <a:prstGeom prst="beve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о бюджете  на 3 года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5286388"/>
            <a:ext cx="257176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целях повышения точности расчетов в рамках изменений макроэкономических условий</a:t>
            </a:r>
            <a:endParaRPr lang="ru-RU" sz="1400" dirty="0"/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143504" y="3214686"/>
            <a:ext cx="1357322" cy="9286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7929586" y="3786190"/>
            <a:ext cx="500066" cy="571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929454" y="5000636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500034" y="3929066"/>
            <a:ext cx="928694" cy="1285884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с одним скругленным углом 17"/>
          <p:cNvSpPr/>
          <p:nvPr/>
        </p:nvSpPr>
        <p:spPr>
          <a:xfrm>
            <a:off x="2357422" y="3714752"/>
            <a:ext cx="3571900" cy="2571768"/>
          </a:xfrm>
          <a:prstGeom prst="round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-Прогноз социально –экономического развития Ростовской области на 3-х-летний период</a:t>
            </a:r>
          </a:p>
          <a:p>
            <a:pPr algn="ctr"/>
            <a:r>
              <a:rPr lang="ru-RU" sz="1600" dirty="0" smtClean="0"/>
              <a:t>- Основные  направления бюджета и налоговой политики Барабанщиковского сельского поселения 2020-2022 годы</a:t>
            </a:r>
          </a:p>
          <a:p>
            <a:pPr algn="ctr"/>
            <a:r>
              <a:rPr lang="ru-RU" sz="1600" dirty="0" smtClean="0"/>
              <a:t>- Документы стратегического планирования –на долгосрочный период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388" y="185170"/>
            <a:ext cx="8229600" cy="87549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Бюджет на 2020 год и плановый период 2021 и 2022 годов содержит приоритетные пути реализации основных задач: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071546"/>
            <a:ext cx="1473855" cy="100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85992"/>
            <a:ext cx="1300944" cy="742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572008"/>
            <a:ext cx="1289634" cy="833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5715016"/>
            <a:ext cx="1471613" cy="1002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</a:t>
            </a:r>
            <a:r>
              <a:rPr lang="ru-RU" dirty="0" err="1" smtClean="0"/>
              <a:t>имющихся</a:t>
            </a:r>
            <a:r>
              <a:rPr lang="ru-RU" dirty="0" smtClean="0"/>
              <a:t>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 .в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  <p:pic>
        <p:nvPicPr>
          <p:cNvPr id="1026" name="Picture 2" descr="https://cbkg.ru/uploads/canstockphoto6920134-Time-is-Mone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1" y="3286124"/>
            <a:ext cx="1296145" cy="940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2020 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140453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6 968,5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43460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                         6 968,5  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    </a:t>
                      </a:r>
                      <a:r>
                        <a:rPr lang="ru-RU" sz="1000" dirty="0" smtClean="0"/>
                        <a:t>тыс.рублей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909008"/>
              </p:ext>
            </p:extLst>
          </p:nvPr>
        </p:nvGraphicFramePr>
        <p:xfrm>
          <a:off x="251521" y="1857362"/>
          <a:ext cx="3963290" cy="398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290"/>
              </a:tblGrid>
              <a:tr h="79772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Налог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на доходы физических лиц 408,9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Налог на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имущество 1 325,7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Финансовая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помощь из областного  бюджета 5 126,6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Иные доходы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10,4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ЕСХН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96,9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670653"/>
              </p:ext>
            </p:extLst>
          </p:nvPr>
        </p:nvGraphicFramePr>
        <p:xfrm>
          <a:off x="5214942" y="1857362"/>
          <a:ext cx="3533522" cy="4375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4195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Общественные вопросы 4 802,1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903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Культура 1 236,9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2658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Жилищно</a:t>
                      </a:r>
                      <a:r>
                        <a:rPr lang="ru-RU" b="1" dirty="0" smtClean="0"/>
                        <a:t> –коммунальное  хозяйство  566,0</a:t>
                      </a:r>
                    </a:p>
                    <a:p>
                      <a:r>
                        <a:rPr lang="ru-RU" b="1" smtClean="0"/>
                        <a:t>Социальная политика 109,2</a:t>
                      </a:r>
                      <a:endParaRPr lang="ru-RU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265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Физическая культура 20,0</a:t>
                      </a:r>
                    </a:p>
                    <a:p>
                      <a:endParaRPr lang="ru-RU" dirty="0" smtClean="0"/>
                    </a:p>
                    <a:p>
                      <a:pPr algn="l"/>
                      <a:r>
                        <a:rPr lang="ru-RU" b="1" dirty="0" smtClean="0"/>
                        <a:t>Образование 20,0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42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оборона 81,4</a:t>
                      </a:r>
                      <a:endParaRPr lang="ru-RU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безопасность 35,0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</a:t>
                      </a:r>
                      <a:r>
                        <a:rPr lang="ru-RU" b="1" baseline="0" dirty="0" smtClean="0"/>
                        <a:t> экономика 97,9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плановый период 2021 -2022 годов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61828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Доходы бюджета  на 2021 год </a:t>
                      </a:r>
                    </a:p>
                    <a:p>
                      <a:pPr algn="ctr"/>
                      <a:r>
                        <a:rPr lang="ru-RU" i="1" dirty="0" smtClean="0"/>
                        <a:t>3 895,9</a:t>
                      </a:r>
                      <a:endParaRPr lang="ru-RU" i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625906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бюджета на 2021год</a:t>
                      </a:r>
                    </a:p>
                    <a:p>
                      <a:pPr algn="ctr"/>
                      <a:r>
                        <a:rPr lang="ru-RU" dirty="0" smtClean="0"/>
                        <a:t>                         3 895,9    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    </a:t>
                      </a:r>
                      <a:r>
                        <a:rPr lang="ru-RU" sz="1000" dirty="0" smtClean="0"/>
                        <a:t>тыс.рублей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28596"/>
              </p:ext>
            </p:extLst>
          </p:nvPr>
        </p:nvGraphicFramePr>
        <p:xfrm>
          <a:off x="251521" y="1857362"/>
          <a:ext cx="3963290" cy="3019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290"/>
              </a:tblGrid>
              <a:tr h="79772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</a:t>
                      </a:r>
                      <a:r>
                        <a:rPr lang="ru-RU" baseline="0" dirty="0" smtClean="0"/>
                        <a:t> на доходы физических лиц 408,9</a:t>
                      </a:r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629897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</a:t>
                      </a:r>
                      <a:r>
                        <a:rPr lang="ru-RU" baseline="0" dirty="0" smtClean="0"/>
                        <a:t> имущество 1 339,9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dirty="0" smtClean="0"/>
                        <a:t>Финансовая</a:t>
                      </a:r>
                      <a:r>
                        <a:rPr lang="ru-RU" baseline="0" dirty="0" smtClean="0"/>
                        <a:t> помощь из областного  бюджета 2 035,6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6962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доходы  10,8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96962">
                <a:tc>
                  <a:txBody>
                    <a:bodyPr/>
                    <a:lstStyle/>
                    <a:p>
                      <a:r>
                        <a:rPr lang="ru-RU" dirty="0" smtClean="0"/>
                        <a:t>ЕСХН 1</a:t>
                      </a:r>
                      <a:r>
                        <a:rPr lang="ru-RU" baseline="0" dirty="0" smtClean="0"/>
                        <a:t>00,7</a:t>
                      </a:r>
                      <a:endParaRPr lang="ru-RU" dirty="0" smtClean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06117"/>
              </p:ext>
            </p:extLst>
          </p:nvPr>
        </p:nvGraphicFramePr>
        <p:xfrm>
          <a:off x="4929190" y="1928802"/>
          <a:ext cx="3786214" cy="278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680552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Общественные вопросы 2</a:t>
                      </a:r>
                      <a:r>
                        <a:rPr lang="ru-RU" baseline="0" dirty="0" smtClean="0"/>
                        <a:t> 696,8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965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 1</a:t>
                      </a:r>
                      <a:r>
                        <a:rPr lang="ru-RU" baseline="0" dirty="0" smtClean="0"/>
                        <a:t> 018,3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75869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97,9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309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82,9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6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2022 год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890125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 на 2022год </a:t>
                      </a:r>
                    </a:p>
                    <a:p>
                      <a:pPr algn="ctr"/>
                      <a:r>
                        <a:rPr lang="ru-RU" dirty="0" smtClean="0"/>
                        <a:t>3 889,3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489595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бюджета на 2022 год</a:t>
                      </a:r>
                    </a:p>
                    <a:p>
                      <a:pPr algn="ctr"/>
                      <a:r>
                        <a:rPr lang="ru-RU" dirty="0" smtClean="0"/>
                        <a:t>                        3 889,3 </a:t>
                      </a:r>
                      <a:r>
                        <a:rPr lang="ru-RU" sz="1000" dirty="0" smtClean="0"/>
                        <a:t>тыс.рублей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714035"/>
              </p:ext>
            </p:extLst>
          </p:nvPr>
        </p:nvGraphicFramePr>
        <p:xfrm>
          <a:off x="251521" y="1857362"/>
          <a:ext cx="3963290" cy="2885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290"/>
              </a:tblGrid>
              <a:tr h="63553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</a:t>
                      </a:r>
                      <a:r>
                        <a:rPr lang="ru-RU" baseline="0" dirty="0" smtClean="0"/>
                        <a:t> на доходы физических лиц 468,2</a:t>
                      </a:r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557889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</a:t>
                      </a:r>
                      <a:r>
                        <a:rPr lang="ru-RU" baseline="0" dirty="0" smtClean="0"/>
                        <a:t> имущество 1 354,1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85513">
                <a:tc>
                  <a:txBody>
                    <a:bodyPr/>
                    <a:lstStyle/>
                    <a:p>
                      <a:r>
                        <a:rPr lang="ru-RU" dirty="0" smtClean="0"/>
                        <a:t>Финансовая</a:t>
                      </a:r>
                      <a:r>
                        <a:rPr lang="ru-RU" baseline="0" dirty="0" smtClean="0"/>
                        <a:t> помощь из областного  бюджета 1 951,0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98419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доходы  11,2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ЕСХН 104,8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06117"/>
              </p:ext>
            </p:extLst>
          </p:nvPr>
        </p:nvGraphicFramePr>
        <p:xfrm>
          <a:off x="4929190" y="1928802"/>
          <a:ext cx="3786214" cy="278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680552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Общественные вопросы 2</a:t>
                      </a:r>
                      <a:r>
                        <a:rPr lang="ru-RU" baseline="0" dirty="0" smtClean="0"/>
                        <a:t> 616,1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965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 1</a:t>
                      </a:r>
                      <a:r>
                        <a:rPr lang="ru-RU" baseline="0" dirty="0" smtClean="0"/>
                        <a:t> 087,3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75869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97,9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309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88,0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3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24211</TotalTime>
  <Words>1317</Words>
  <Application>Microsoft Office PowerPoint</Application>
  <PresentationFormat>Экран (4:3)</PresentationFormat>
  <Paragraphs>215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Апекс</vt:lpstr>
      <vt:lpstr> бюджет Барабанщиковского сельского поселения Дубовского района 2020год и плановый период 2021 и 2022годов.</vt:lpstr>
      <vt:lpstr>Презентация PowerPoint</vt:lpstr>
      <vt:lpstr>Основные направления бюджетной политики </vt:lpstr>
      <vt:lpstr>Презентация PowerPoint</vt:lpstr>
      <vt:lpstr>Презентация PowerPoint</vt:lpstr>
      <vt:lpstr> Бюджет на 2020 год и плановый период 2021 и 2022 годов содержит приоритетные пути реализации основных задач:</vt:lpstr>
      <vt:lpstr>Основные параметры местного бюджета на 2020 год</vt:lpstr>
      <vt:lpstr>Основные параметры местного бюджета на плановый период 2021 -2022 годов</vt:lpstr>
      <vt:lpstr>2022 год</vt:lpstr>
      <vt:lpstr>Динамика доходов местного бюджета Барабанщиковского сельского поселения    2020-2022 годы</vt:lpstr>
      <vt:lpstr>Презентация PowerPoint</vt:lpstr>
      <vt:lpstr>Основные направления налоговой политики Барабанщиковского сельского поселения </vt:lpstr>
      <vt:lpstr>Налоговые и неналоговые доходы местного бюджета</vt:lpstr>
      <vt:lpstr>Структура налоговых и неналоговых доходов местного бюджета  2020 год</vt:lpstr>
      <vt:lpstr>Структура налоговых и неналоговых доходов местного бюджета  2021 года</vt:lpstr>
      <vt:lpstr>Структура налоговых и неналоговых доходов местного бюджета  2022 года</vt:lpstr>
      <vt:lpstr>Динамика поступлений имущественных налогов в местный бюджет                                         тыс.рублей</vt:lpstr>
      <vt:lpstr>Что такое «муниципальная программа»</vt:lpstr>
      <vt:lpstr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2020 году</vt:lpstr>
      <vt:lpstr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2021 году</vt:lpstr>
      <vt:lpstr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2022 году</vt:lpstr>
      <vt:lpstr>Структура муниципальных программ Барабанщиковского сельского поселения на 2020 год</vt:lpstr>
      <vt:lpstr>Структура муниципальных программ Барабанщиковского сельского поселения на 2021 год</vt:lpstr>
      <vt:lpstr>Структура муниципальных программ Барабанщиковского сельского поселения на 2022 год</vt:lpstr>
      <vt:lpstr>Расходы местного бюджета ,формируемые в рамках муниципальных программ Барабанщиковского сельского поселения,и непрограммные расходы</vt:lpstr>
      <vt:lpstr>Раздел «Общегосударственные вопросы»на 2020год</vt:lpstr>
      <vt:lpstr>Раздел «Общегосударственные вопросы»на 2021год</vt:lpstr>
      <vt:lpstr>Раздел «Общегосударственные вопросы»на 2022 год</vt:lpstr>
      <vt:lpstr>Культура ,кинематография </vt:lpstr>
      <vt:lpstr>Динамика расходов местного бюджета на культуру ,кинематографию</vt:lpstr>
      <vt:lpstr>Финансирование мероприятий по развитию жилищно-коммунальной инфраструктуры в 2020 году</vt:lpstr>
      <vt:lpstr>Презентация PowerPoint</vt:lpstr>
      <vt:lpstr>Презентация PowerPoint</vt:lpstr>
      <vt:lpstr>Структура Безвозмездных поступлений (в сопоставимых условиях) в 2020-2022 годах 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Барабанщиковскго сельского поселения 2016г.</dc:title>
  <dc:creator>1</dc:creator>
  <cp:lastModifiedBy>1</cp:lastModifiedBy>
  <cp:revision>221</cp:revision>
  <dcterms:created xsi:type="dcterms:W3CDTF">2015-12-04T10:25:22Z</dcterms:created>
  <dcterms:modified xsi:type="dcterms:W3CDTF">2019-12-31T05:21:35Z</dcterms:modified>
</cp:coreProperties>
</file>