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6" r:id="rId10"/>
    <p:sldId id="264" r:id="rId11"/>
    <p:sldId id="265" r:id="rId12"/>
    <p:sldId id="266" r:id="rId13"/>
    <p:sldId id="267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6666666666667"/>
          <c:y val="6.2500000000000003E-3"/>
          <c:w val="0.84291666666666665"/>
          <c:h val="0.7998804133858267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2457.4</c:v>
                </c:pt>
                <c:pt idx="1">
                  <c:v>7405.4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cylinder"/>
        <c:axId val="65475712"/>
        <c:axId val="65477248"/>
        <c:axId val="0"/>
      </c:bar3DChart>
      <c:catAx>
        <c:axId val="65475712"/>
        <c:scaling>
          <c:orientation val="minMax"/>
        </c:scaling>
        <c:delete val="0"/>
        <c:axPos val="b"/>
        <c:majorTickMark val="none"/>
        <c:minorTickMark val="none"/>
        <c:tickLblPos val="nextTo"/>
        <c:crossAx val="65477248"/>
        <c:crosses val="autoZero"/>
        <c:auto val="1"/>
        <c:lblAlgn val="ctr"/>
        <c:lblOffset val="100"/>
        <c:noMultiLvlLbl val="0"/>
      </c:catAx>
      <c:valAx>
        <c:axId val="65477248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65475712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4560.8999999999996</c:v>
                </c:pt>
                <c:pt idx="1">
                  <c:v>83.3</c:v>
                </c:pt>
                <c:pt idx="2">
                  <c:v>30.8</c:v>
                </c:pt>
                <c:pt idx="3">
                  <c:v>89.5</c:v>
                </c:pt>
                <c:pt idx="4">
                  <c:v>809.7</c:v>
                </c:pt>
                <c:pt idx="5">
                  <c:v>1726.5</c:v>
                </c:pt>
                <c:pt idx="6">
                  <c:v>12.5</c:v>
                </c:pt>
                <c:pt idx="7">
                  <c:v>145.80000000000001</c:v>
                </c:pt>
                <c:pt idx="8">
                  <c:v>29.7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CF302-0901-4C15-B4D2-139299E67186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D0A9A-4000-4AB3-A548-E6E6C8F0C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5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B369-77D4-4D50-A0E9-8202A8424CDF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EDF2-9081-4A8C-B63C-2AAC478A1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4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FE604-3BBC-4A0D-9147-EFA0FA9D9134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B38F5-9D08-4B73-AD75-D4E1AF49F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4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30C4D-C4D9-4DA2-BA62-1AD6068EA2CE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542AC-510C-4C4C-A02C-5310D2031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75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59A3-DAAE-48DD-B239-2C76B6098ABD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0FBD9-18E7-4403-9A87-4D5898C56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1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2E85-2684-4E17-8A09-021D5B4B53E1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92D00-9E83-4BC4-88BE-6DBE983BC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1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3AE8F-3527-4F98-B943-7FC59F866001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6F424-8CF4-42F2-8F66-2791EB764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39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60A04-0A00-42F8-84C2-FD65C909BB7E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FC21E-58CB-44A9-BCFF-90345C2E3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5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4BAA-7EBD-4768-83C9-11629FD71EF5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CFEC0-9028-4969-BC1E-760CAAC1F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59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82F4-AA94-4F8A-98C6-B478C1349571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A7D0-1CEF-442C-ADF3-507EB05E9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8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4CED-00CF-4AE3-965F-C308FCABE600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F116-9D02-465B-8AEA-3037780B8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52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50FDD2-BD5B-4EC7-81C0-A795F6151DD7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9FC9FB-BE8E-41BF-BA94-CA1306E5F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chart" Target="../charts/char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_____Microsoft_Excel_97-20032.xls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05064"/>
          </a:xfrm>
          <a:gradFill>
            <a:gsLst>
              <a:gs pos="0">
                <a:schemeClr val="accent4">
                  <a:tint val="30000"/>
                  <a:satMod val="250000"/>
                </a:schemeClr>
              </a:gs>
              <a:gs pos="23000">
                <a:srgbClr val="00B0F0">
                  <a:alpha val="73000"/>
                </a:srgbClr>
              </a:gs>
              <a:gs pos="66000">
                <a:schemeClr val="accent4">
                  <a:tint val="85000"/>
                  <a:satMod val="210000"/>
                </a:schemeClr>
              </a:gs>
            </a:gsLst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atin typeface="Gabriola" pitchFamily="82" charset="0"/>
              </a:rPr>
              <a:t>Отчет об исполнении</a:t>
            </a:r>
            <a:br>
              <a:rPr lang="ru-RU" b="1" i="1" dirty="0" smtClean="0">
                <a:latin typeface="Gabriola" pitchFamily="82" charset="0"/>
              </a:rPr>
            </a:br>
            <a:r>
              <a:rPr lang="ru-RU" b="1" i="1" dirty="0" smtClean="0">
                <a:latin typeface="Gabriola" pitchFamily="82" charset="0"/>
              </a:rPr>
              <a:t> бюджета Барабанщиковского </a:t>
            </a:r>
            <a:br>
              <a:rPr lang="ru-RU" b="1" i="1" dirty="0" smtClean="0">
                <a:latin typeface="Gabriola" pitchFamily="82" charset="0"/>
              </a:rPr>
            </a:br>
            <a:r>
              <a:rPr lang="ru-RU" b="1" i="1" dirty="0" smtClean="0">
                <a:latin typeface="Gabriola" pitchFamily="82" charset="0"/>
              </a:rPr>
              <a:t>сельского поселения Дубовского района</a:t>
            </a:r>
            <a:br>
              <a:rPr lang="ru-RU" b="1" i="1" dirty="0" smtClean="0">
                <a:latin typeface="Gabriola" pitchFamily="82" charset="0"/>
              </a:rPr>
            </a:br>
            <a:r>
              <a:rPr lang="ru-RU" b="1" i="1" dirty="0" smtClean="0">
                <a:latin typeface="Gabriola" pitchFamily="82" charset="0"/>
              </a:rPr>
              <a:t> за  2019</a:t>
            </a:r>
            <a:r>
              <a:rPr lang="ru-RU" sz="2800" b="1" i="1" dirty="0" smtClean="0">
                <a:latin typeface="Gabriola" pitchFamily="82" charset="0"/>
              </a:rPr>
              <a:t>год</a:t>
            </a:r>
            <a:br>
              <a:rPr lang="ru-RU" sz="2800" b="1" i="1" dirty="0" smtClean="0">
                <a:latin typeface="Gabriola" pitchFamily="82" charset="0"/>
              </a:rPr>
            </a:br>
            <a:endParaRPr lang="ru-RU" sz="2800" b="1" i="1" dirty="0">
              <a:latin typeface="Gabriola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9144000" cy="206084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755650" y="188913"/>
            <a:ext cx="73802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Расходы местного бюджета в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году  составили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7 488,7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1024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478124"/>
              </p:ext>
            </p:extLst>
          </p:nvPr>
        </p:nvGraphicFramePr>
        <p:xfrm>
          <a:off x="1227439" y="1308100"/>
          <a:ext cx="7539037" cy="422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Лист" r:id="rId3" imgW="7343792" imgH="4114884" progId="Excel.Sheet.8">
                  <p:embed/>
                </p:oleObj>
              </mc:Choice>
              <mc:Fallback>
                <p:oleObj name="Лист" r:id="rId3" imgW="7343792" imgH="4114884" progId="Excel.Shee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439" y="1308100"/>
                        <a:ext cx="7539037" cy="422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0089106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1285852" y="714356"/>
            <a:ext cx="6286544" cy="7143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Культура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75" y="2571750"/>
            <a:ext cx="2428875" cy="1571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</a:rPr>
              <a:t>Барабанщиковский</a:t>
            </a:r>
            <a:r>
              <a:rPr lang="ru-RU" dirty="0">
                <a:solidFill>
                  <a:schemeClr val="tx1"/>
                </a:solidFill>
              </a:rPr>
              <a:t> сельский Дом культуры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125" y="1857375"/>
            <a:ext cx="5572125" cy="2571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Предоставлена субсидия в сумме 1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200,7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рублей. Оказаны услуги населению: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-Проведено мероприятий -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124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-Количество посетителей -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4723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-Количество клубных формирований -5 ед.;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-количество участников клубных формирований -74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1500188" y="0"/>
            <a:ext cx="6286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 b="1" u="sng"/>
              <a:t>Социальная политика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500188" y="2143125"/>
            <a:ext cx="642937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638441"/>
            <a:ext cx="2628900" cy="1743075"/>
          </a:xfrm>
          <a:prstGeom prst="rect">
            <a:avLst/>
          </a:prstGeom>
          <a:effectLst>
            <a:softEdge rad="12700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84" y="4495903"/>
            <a:ext cx="2939140" cy="1988840"/>
          </a:xfrm>
          <a:prstGeom prst="rect">
            <a:avLst/>
          </a:prstGeom>
          <a:effectLst>
            <a:softEdge rad="127000"/>
          </a:effectLst>
          <a:scene3d>
            <a:camera prst="perspectiveContrastingRightFacing"/>
            <a:lightRig rig="threePt" dir="t"/>
          </a:scene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686054"/>
            <a:ext cx="3078966" cy="173191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78" y="4640329"/>
            <a:ext cx="3200418" cy="1800236"/>
          </a:xfrm>
          <a:prstGeom prst="rect">
            <a:avLst/>
          </a:prstGeom>
          <a:effectLst>
            <a:softEdge rad="12700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4193269-077s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3015" y="867057"/>
            <a:ext cx="1714511" cy="371477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Багетная рамка 1"/>
          <p:cNvSpPr/>
          <p:nvPr/>
        </p:nvSpPr>
        <p:spPr>
          <a:xfrm>
            <a:off x="785813" y="428625"/>
            <a:ext cx="7572375" cy="785813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Физическая культура и спорт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000500" y="1285875"/>
            <a:ext cx="857250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713" y="2155825"/>
            <a:ext cx="5329237" cy="27130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Все запланированные мероприятия  </a:t>
            </a:r>
            <a:r>
              <a:rPr lang="ru-RU" sz="2000" dirty="0" smtClean="0"/>
              <a:t>2019 </a:t>
            </a:r>
            <a:r>
              <a:rPr lang="ru-RU" sz="2000" dirty="0"/>
              <a:t>года выполнены в полном объеме. Были заняты призовые места в районных соревнованиях: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1 </a:t>
            </a:r>
            <a:r>
              <a:rPr lang="ru-RU" sz="2000" dirty="0" smtClean="0"/>
              <a:t>место- </a:t>
            </a:r>
            <a:r>
              <a:rPr lang="ru-RU" sz="2000" dirty="0"/>
              <a:t>шашки; спортивная семья;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2 </a:t>
            </a:r>
            <a:r>
              <a:rPr lang="ru-RU" sz="2000" dirty="0" smtClean="0"/>
              <a:t>место- </a:t>
            </a:r>
            <a:r>
              <a:rPr lang="ru-RU" sz="2000" dirty="0"/>
              <a:t>гиревой спорт;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3 место- </a:t>
            </a:r>
            <a:r>
              <a:rPr lang="ru-RU" sz="2000" dirty="0" err="1"/>
              <a:t>Арм</a:t>
            </a:r>
            <a:r>
              <a:rPr lang="ru-RU" sz="2000" dirty="0"/>
              <a:t> спорт; </a:t>
            </a:r>
            <a:r>
              <a:rPr lang="ru-RU" sz="2000" dirty="0" err="1"/>
              <a:t>минифутбол</a:t>
            </a:r>
            <a:r>
              <a:rPr lang="ru-RU" sz="20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448" y="1209970"/>
            <a:ext cx="3019425" cy="151447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2" y="5010150"/>
            <a:ext cx="2619375" cy="174307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6" y="5085184"/>
            <a:ext cx="2971800" cy="154305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124901"/>
            <a:ext cx="2628900" cy="173355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2636912"/>
            <a:ext cx="2466975" cy="1847850"/>
          </a:xfrm>
          <a:prstGeom prst="rect">
            <a:avLst/>
          </a:prstGeom>
          <a:effectLst>
            <a:softEdge rad="63500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1000125" y="357188"/>
            <a:ext cx="7358063" cy="92868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Занятость населения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12838" y="1484313"/>
            <a:ext cx="7132637" cy="31226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Администрация поселения в рамках Программы в </a:t>
            </a:r>
            <a:r>
              <a:rPr lang="ru-RU" dirty="0" smtClean="0"/>
              <a:t>2019 </a:t>
            </a:r>
            <a:r>
              <a:rPr lang="ru-RU" dirty="0"/>
              <a:t>году обеспечила занятостью безработных и ищущих работу граждан, а также   школьников в свободное от занятий время. Оплата труда производилась согласно отработанным часам при условии качественного и количественного выполнения задания под руководством специалиста по вопросам ЖКХ администрации Барабанщиковского сельского поселения .На реализацию Программы в </a:t>
            </a:r>
            <a:r>
              <a:rPr lang="ru-RU" dirty="0" smtClean="0"/>
              <a:t>2019 </a:t>
            </a:r>
            <a:r>
              <a:rPr lang="ru-RU" dirty="0"/>
              <a:t>году было затрачено </a:t>
            </a:r>
            <a:r>
              <a:rPr lang="ru-RU" dirty="0" smtClean="0"/>
              <a:t>-295,6 </a:t>
            </a:r>
            <a:r>
              <a:rPr lang="ru-RU" dirty="0" err="1" smtClean="0"/>
              <a:t>тыс.руб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3360"/>
            <a:ext cx="2524125" cy="1819275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96560"/>
            <a:ext cx="2505075" cy="1819275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267" y="4859957"/>
            <a:ext cx="2552700" cy="1790700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76" y="4807256"/>
            <a:ext cx="2505075" cy="1828800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1095120" y="817560"/>
            <a:ext cx="6964560" cy="120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2"/>
          <p:cNvSpPr/>
          <p:nvPr/>
        </p:nvSpPr>
        <p:spPr>
          <a:xfrm>
            <a:off x="428760" y="1428840"/>
            <a:ext cx="8257320" cy="4125240"/>
          </a:xfrm>
          <a:prstGeom prst="rect">
            <a:avLst/>
          </a:prstGeom>
          <a:blipFill>
            <a:blip r:embed="rId2" cstate="print"/>
            <a:tile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обеспечение устойчивости бюджета;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- выполнение принятых социальных обязательств  перед   гражданами;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предоставление качественных муниципальных услуг населению;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- обеспечение расходов по принятым  обязательствам;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эффективное использование бюджетных средств.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179640" y="285840"/>
            <a:ext cx="8856360" cy="11422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32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Бюджет </a:t>
            </a:r>
            <a:r>
              <a:rPr lang="ru-RU" sz="2400" b="1" strike="noStrike" spc="-1" dirty="0" smtClean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Барабанщиковского сельского поселения </a:t>
            </a: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 </a:t>
            </a:r>
            <a:r>
              <a:rPr lang="ru-RU" sz="2400" b="1" strike="noStrike" spc="-1" dirty="0" smtClean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2019 </a:t>
            </a: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 исполнен с соблюдением основных направлений бюджетной политики: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9" name="Рисунок 148"/>
          <p:cNvPicPr/>
          <p:nvPr/>
        </p:nvPicPr>
        <p:blipFill>
          <a:blip r:embed="rId3" cstate="print"/>
          <a:stretch/>
        </p:blipFill>
        <p:spPr>
          <a:xfrm>
            <a:off x="4583160" y="4104000"/>
            <a:ext cx="3768480" cy="201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62000">
              <a:srgbClr val="385A9F"/>
            </a:gs>
            <a:gs pos="54183">
              <a:srgbClr val="3A5DA6"/>
            </a:gs>
            <a:gs pos="13000">
              <a:schemeClr val="bg2">
                <a:tint val="80000"/>
                <a:satMod val="300000"/>
                <a:alpha val="79000"/>
                <a:lumMod val="82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42888" y="446088"/>
            <a:ext cx="8686800" cy="1614487"/>
          </a:xfrm>
        </p:spPr>
        <p:txBody>
          <a:bodyPr/>
          <a:lstStyle/>
          <a:p>
            <a:r>
              <a:rPr lang="ru-RU" sz="3200" dirty="0" smtClean="0"/>
              <a:t>Реализация основных направлений бюджетной и основных направлениях налоговой политики поселения на 2019-2021 год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857375" y="2071688"/>
            <a:ext cx="6572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/>
              <a:t>(Постановление администрации от  </a:t>
            </a:r>
            <a:r>
              <a:rPr lang="ru-RU" dirty="0" smtClean="0"/>
              <a:t>15.10.2018г</a:t>
            </a:r>
            <a:r>
              <a:rPr lang="ru-RU" dirty="0"/>
              <a:t>. </a:t>
            </a:r>
            <a:r>
              <a:rPr lang="ru-RU" dirty="0" smtClean="0"/>
              <a:t>№68)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2428868"/>
            <a:ext cx="242889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Направление бюджетной политики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4" y="2428868"/>
            <a:ext cx="3500462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Результаты исполнения бюджета в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2019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году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4143380"/>
            <a:ext cx="2000264" cy="24288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Наращивание налогового потенциала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0430" y="3786190"/>
            <a:ext cx="5429288" cy="29551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Общая сумма доходов  бюджета поселения в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2019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году составила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7 521,9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тыс.рублей или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100,5%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к плану . Налоговые и неналоговые доходы поступили в сумме 2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546,2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тыс.рублей, что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выше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аналогичного показателя прошлого года на 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135,7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тыс.рублей.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Плановые показатели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2019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исполнены на 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101,7%</a:t>
            </a:r>
            <a:endParaRPr lang="ru-RU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357313" y="3429000"/>
            <a:ext cx="357187" cy="28575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715125" y="3357563"/>
            <a:ext cx="357188" cy="28575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42910" y="1142984"/>
            <a:ext cx="1928826" cy="1428760"/>
          </a:xfrm>
          <a:prstGeom prst="round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Программно-целевой метод бюджетного планирования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00364" y="1214422"/>
            <a:ext cx="5500726" cy="1357322"/>
          </a:xfrm>
          <a:prstGeom prst="round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реализацию 13 муниципальных программ поселения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израсходовано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7 405,7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3429000"/>
            <a:ext cx="2214578" cy="2928958"/>
          </a:xfrm>
          <a:prstGeom prst="round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Предоставление качественных бюджетных услуг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40" y="3107529"/>
            <a:ext cx="5143536" cy="3250429"/>
          </a:xfrm>
          <a:prstGeom prst="round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2019 году функционировало 1 муниципальное бюджетное учреждение культуры: Барабанщиковский СДК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Субсидия на выполнение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муниципльного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задания учреждениям предоставлена в сумме  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726,5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за счет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-средства местного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бюджета- 1 652,3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средства областного бюджета-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74,2тыс.руб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214438" y="285750"/>
            <a:ext cx="500062" cy="78581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428750" y="2714625"/>
            <a:ext cx="500063" cy="71437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357813" y="214313"/>
            <a:ext cx="642937" cy="928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572125" y="2786063"/>
            <a:ext cx="714375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357813" y="214313"/>
            <a:ext cx="642937" cy="92868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572125" y="2786063"/>
            <a:ext cx="714375" cy="64293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813" y="714375"/>
            <a:ext cx="2071687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Переход на «эффективный контракт»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29000" y="714375"/>
            <a:ext cx="5286375" cy="1714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</a:t>
            </a:r>
            <a:r>
              <a:rPr lang="ru-RU" dirty="0" smtClean="0"/>
              <a:t>2019 </a:t>
            </a:r>
            <a:r>
              <a:rPr lang="ru-RU" dirty="0"/>
              <a:t>году с работниками учреждений культуры были заключены «эффективные контракты», которые  определяют условия выплаты заработной платы стимулирующего характера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38" y="4572000"/>
            <a:ext cx="2428875" cy="1857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Долговая политика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9063" y="4643438"/>
            <a:ext cx="4929187" cy="17859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</a:t>
            </a:r>
            <a:r>
              <a:rPr lang="ru-RU" dirty="0" smtClean="0"/>
              <a:t>2019 </a:t>
            </a:r>
            <a:r>
              <a:rPr lang="ru-RU" dirty="0"/>
              <a:t>году была продолжена взвешенная долговая политика ,которая направлена на отсутствие муниципального долга. Просроченная кредиторская задолженность бюджета поселения на </a:t>
            </a:r>
            <a:r>
              <a:rPr lang="ru-RU" dirty="0" smtClean="0"/>
              <a:t>01.01.2020 </a:t>
            </a:r>
            <a:r>
              <a:rPr lang="ru-RU" dirty="0"/>
              <a:t>года отсутствует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714500" y="214313"/>
            <a:ext cx="357188" cy="35718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15000" y="285750"/>
            <a:ext cx="714375" cy="28575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500188" y="3429000"/>
            <a:ext cx="857250" cy="100012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857875" y="3500438"/>
            <a:ext cx="785813" cy="78581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50" y="500063"/>
            <a:ext cx="2214563" cy="5857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Межбюджетные отношения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43188" y="428625"/>
            <a:ext cx="6357937" cy="6143625"/>
          </a:xfrm>
          <a:prstGeom prst="roundRect">
            <a:avLst>
              <a:gd name="adj" fmla="val 13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В </a:t>
            </a:r>
            <a:r>
              <a:rPr lang="ru-RU" sz="1600" dirty="0" smtClean="0">
                <a:solidFill>
                  <a:schemeClr val="tx1"/>
                </a:solidFill>
              </a:rPr>
              <a:t>2019 </a:t>
            </a:r>
            <a:r>
              <a:rPr lang="ru-RU" sz="1600" dirty="0">
                <a:solidFill>
                  <a:schemeClr val="tx1"/>
                </a:solidFill>
              </a:rPr>
              <a:t>году от бюджетов других уровней поступило в бюджет поселения  </a:t>
            </a:r>
            <a:r>
              <a:rPr lang="ru-RU" sz="1600" dirty="0" smtClean="0">
                <a:solidFill>
                  <a:schemeClr val="tx1"/>
                </a:solidFill>
              </a:rPr>
              <a:t>4 975,7 </a:t>
            </a:r>
            <a:r>
              <a:rPr lang="ru-RU" sz="1600" dirty="0">
                <a:solidFill>
                  <a:schemeClr val="tx1"/>
                </a:solidFill>
              </a:rPr>
              <a:t>тыс.рублей.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из них: </a:t>
            </a:r>
            <a:r>
              <a:rPr lang="ru-RU" sz="1600" u="sng" dirty="0">
                <a:solidFill>
                  <a:schemeClr val="tx1"/>
                </a:solidFill>
              </a:rPr>
              <a:t>-из федерального бюджета </a:t>
            </a:r>
            <a:r>
              <a:rPr lang="ru-RU" sz="1600" u="sng" dirty="0" smtClean="0">
                <a:solidFill>
                  <a:schemeClr val="tx1"/>
                </a:solidFill>
              </a:rPr>
              <a:t>– 83,3 </a:t>
            </a:r>
            <a:r>
              <a:rPr lang="ru-RU" sz="1600" u="sng" dirty="0">
                <a:solidFill>
                  <a:schemeClr val="tx1"/>
                </a:solidFill>
              </a:rPr>
              <a:t>тыс.рублей </a:t>
            </a:r>
            <a:r>
              <a:rPr lang="ru-RU" sz="1600" dirty="0">
                <a:solidFill>
                  <a:schemeClr val="tx1"/>
                </a:solidFill>
              </a:rPr>
              <a:t>на осуществление первичного воинского учета;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 smtClean="0">
                <a:solidFill>
                  <a:schemeClr val="tx1"/>
                </a:solidFill>
              </a:rPr>
              <a:t>из областного бюджета: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 smtClean="0">
                <a:solidFill>
                  <a:schemeClr val="tx1"/>
                </a:solidFill>
              </a:rPr>
              <a:t>-иные </a:t>
            </a:r>
            <a:r>
              <a:rPr lang="ru-RU" sz="1600" u="sng" dirty="0">
                <a:solidFill>
                  <a:schemeClr val="tx1"/>
                </a:solidFill>
              </a:rPr>
              <a:t>межбюджетные трансферты на </a:t>
            </a:r>
            <a:r>
              <a:rPr lang="ru-RU" sz="1600" u="sng" dirty="0" smtClean="0">
                <a:solidFill>
                  <a:schemeClr val="tx1"/>
                </a:solidFill>
              </a:rPr>
              <a:t>развитие и укрепление улучшение материальной технической базы Домов культуры </a:t>
            </a:r>
            <a:r>
              <a:rPr lang="ru-RU" sz="1600" u="sng">
                <a:solidFill>
                  <a:schemeClr val="tx1"/>
                </a:solidFill>
              </a:rPr>
              <a:t>– </a:t>
            </a:r>
            <a:r>
              <a:rPr lang="ru-RU" sz="1600" u="sng" smtClean="0">
                <a:solidFill>
                  <a:schemeClr val="tx1"/>
                </a:solidFill>
              </a:rPr>
              <a:t>73,8 </a:t>
            </a:r>
            <a:r>
              <a:rPr lang="ru-RU" sz="1600" u="sng" dirty="0">
                <a:solidFill>
                  <a:schemeClr val="tx1"/>
                </a:solidFill>
              </a:rPr>
              <a:t>тыс.рублей,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- </a:t>
            </a:r>
            <a:r>
              <a:rPr lang="ru-RU" sz="1600" dirty="0">
                <a:solidFill>
                  <a:schemeClr val="tx1"/>
                </a:solidFill>
              </a:rPr>
              <a:t>дотация на сбалансированность местного бюджета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4 728,9 </a:t>
            </a:r>
            <a:r>
              <a:rPr lang="ru-RU" sz="1600" dirty="0">
                <a:solidFill>
                  <a:schemeClr val="tx1"/>
                </a:solidFill>
              </a:rPr>
              <a:t>тыс.рублей;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 - прочие субвенции, зачисляемые в бюджет поселения -0,2 тыс.рублей;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-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143000" y="142875"/>
            <a:ext cx="500063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643563" y="0"/>
            <a:ext cx="642937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-6350" y="115888"/>
            <a:ext cx="9036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u="sng"/>
              <a:t>Динамика доходов бюджета Барабанщиковского сельского поселения </a:t>
            </a:r>
          </a:p>
        </p:txBody>
      </p:sp>
      <p:graphicFrame>
        <p:nvGraphicFramePr>
          <p:cNvPr id="7171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367058"/>
              </p:ext>
            </p:extLst>
          </p:nvPr>
        </p:nvGraphicFramePr>
        <p:xfrm>
          <a:off x="47625" y="914400"/>
          <a:ext cx="6234113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Лист" r:id="rId3" imgW="6276992" imgH="5400684" progId="Excel.Sheet.8">
                  <p:embed/>
                </p:oleObj>
              </mc:Choice>
              <mc:Fallback>
                <p:oleObj name="Лист" r:id="rId3" imgW="6276992" imgH="5400684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914400"/>
                        <a:ext cx="6234113" cy="5360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2205038"/>
            <a:ext cx="358457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488" y="1285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231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-180975" y="142875"/>
            <a:ext cx="93249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0070C0"/>
                </a:solidFill>
                <a:latin typeface="+mn-lt"/>
                <a:cs typeface="+mn-cs"/>
              </a:rPr>
              <a:t>Объем налоговых и неналоговых доходов  в </a:t>
            </a:r>
            <a:r>
              <a:rPr lang="ru-RU" sz="2000" b="1" u="sng" dirty="0" smtClean="0">
                <a:solidFill>
                  <a:srgbClr val="0070C0"/>
                </a:solidFill>
                <a:latin typeface="+mn-lt"/>
                <a:cs typeface="+mn-cs"/>
              </a:rPr>
              <a:t>2019 </a:t>
            </a:r>
            <a:r>
              <a:rPr lang="ru-RU" sz="2000" b="1" u="sng" dirty="0">
                <a:solidFill>
                  <a:srgbClr val="0070C0"/>
                </a:solidFill>
                <a:latin typeface="+mn-lt"/>
                <a:cs typeface="+mn-cs"/>
              </a:rPr>
              <a:t>году составил  </a:t>
            </a:r>
            <a:r>
              <a:rPr lang="ru-RU" sz="2000" b="1" u="sng" dirty="0" smtClean="0">
                <a:solidFill>
                  <a:srgbClr val="0070C0"/>
                </a:solidFill>
                <a:latin typeface="+mn-lt"/>
                <a:cs typeface="+mn-cs"/>
              </a:rPr>
              <a:t>2546,2 </a:t>
            </a:r>
            <a:r>
              <a:rPr lang="ru-RU" sz="2000" b="1" u="sng" dirty="0">
                <a:solidFill>
                  <a:srgbClr val="0070C0"/>
                </a:solidFill>
                <a:latin typeface="+mn-lt"/>
                <a:cs typeface="+mn-cs"/>
              </a:rPr>
              <a:t>тыс.рублей</a:t>
            </a:r>
          </a:p>
        </p:txBody>
      </p:sp>
      <p:graphicFrame>
        <p:nvGraphicFramePr>
          <p:cNvPr id="8196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586651"/>
              </p:ext>
            </p:extLst>
          </p:nvPr>
        </p:nvGraphicFramePr>
        <p:xfrm>
          <a:off x="1143000" y="1000125"/>
          <a:ext cx="7488238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Лист" r:id="rId4" imgW="8534400" imgH="5276941" progId="Excel.Sheet.8">
                  <p:embed/>
                </p:oleObj>
              </mc:Choice>
              <mc:Fallback>
                <p:oleObj name="Лист" r:id="rId4" imgW="8534400" imgH="5276941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00125"/>
                        <a:ext cx="7488238" cy="427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26" name="_s3083"/>
          <p:cNvCxnSpPr>
            <a:cxnSpLocks noChangeShapeType="1"/>
          </p:cNvCxnSpPr>
          <p:nvPr/>
        </p:nvCxnSpPr>
        <p:spPr bwMode="auto">
          <a:xfrm rot="10800000">
            <a:off x="4195924" y="1549277"/>
            <a:ext cx="354527" cy="1481605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7" name="_s3084"/>
          <p:cNvCxnSpPr>
            <a:cxnSpLocks noChangeShapeType="1"/>
          </p:cNvCxnSpPr>
          <p:nvPr/>
        </p:nvCxnSpPr>
        <p:spPr bwMode="auto">
          <a:xfrm flipV="1">
            <a:off x="4166728" y="1939477"/>
            <a:ext cx="396235" cy="1844446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8" name="_s3085"/>
          <p:cNvCxnSpPr>
            <a:cxnSpLocks noChangeShapeType="1"/>
          </p:cNvCxnSpPr>
          <p:nvPr/>
        </p:nvCxnSpPr>
        <p:spPr bwMode="auto">
          <a:xfrm rot="10800000">
            <a:off x="4562963" y="613376"/>
            <a:ext cx="387894" cy="1104364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9" name="_s3086"/>
          <p:cNvCxnSpPr>
            <a:cxnSpLocks noChangeShapeType="1"/>
          </p:cNvCxnSpPr>
          <p:nvPr/>
        </p:nvCxnSpPr>
        <p:spPr bwMode="auto">
          <a:xfrm flipV="1">
            <a:off x="4197315" y="1277146"/>
            <a:ext cx="365648" cy="587458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0" name="_s3087"/>
          <p:cNvCxnSpPr>
            <a:cxnSpLocks noChangeShapeType="1"/>
          </p:cNvCxnSpPr>
          <p:nvPr/>
        </p:nvCxnSpPr>
        <p:spPr bwMode="auto">
          <a:xfrm rot="10800000">
            <a:off x="4562963" y="1303064"/>
            <a:ext cx="387894" cy="3193585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0" name="_s3088"/>
          <p:cNvSpPr>
            <a:spLocks noChangeArrowheads="1"/>
          </p:cNvSpPr>
          <p:nvPr/>
        </p:nvSpPr>
        <p:spPr bwMode="auto">
          <a:xfrm>
            <a:off x="2616544" y="478030"/>
            <a:ext cx="3973476" cy="787598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1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104">
              <a:defRPr/>
            </a:pPr>
            <a:r>
              <a:rPr lang="ru-RU" i="0" dirty="0">
                <a:solidFill>
                  <a:srgbClr val="FFFF00"/>
                </a:solidFill>
              </a:rPr>
              <a:t>Объем расходов на муниципальные целевые программы в </a:t>
            </a:r>
            <a:r>
              <a:rPr lang="ru-RU" i="0" dirty="0" smtClean="0">
                <a:solidFill>
                  <a:srgbClr val="FFFF00"/>
                </a:solidFill>
              </a:rPr>
              <a:t>2019 </a:t>
            </a:r>
            <a:r>
              <a:rPr lang="ru-RU" i="0" dirty="0">
                <a:solidFill>
                  <a:srgbClr val="FFFF00"/>
                </a:solidFill>
              </a:rPr>
              <a:t>году –</a:t>
            </a:r>
          </a:p>
          <a:p>
            <a:pPr algn="ctr" defTabSz="822104">
              <a:defRPr/>
            </a:pPr>
            <a:r>
              <a:rPr lang="ru-RU" dirty="0" smtClean="0">
                <a:solidFill>
                  <a:srgbClr val="FFFF00"/>
                </a:solidFill>
              </a:rPr>
              <a:t>7 405,4</a:t>
            </a:r>
            <a:r>
              <a:rPr lang="ru-RU" i="0" dirty="0" smtClean="0">
                <a:solidFill>
                  <a:srgbClr val="FFFF00"/>
                </a:solidFill>
              </a:rPr>
              <a:t>  </a:t>
            </a:r>
            <a:r>
              <a:rPr lang="ru-RU" i="0" dirty="0">
                <a:solidFill>
                  <a:srgbClr val="FFFF00"/>
                </a:solidFill>
              </a:rPr>
              <a:t>тыс. рублей</a:t>
            </a:r>
          </a:p>
        </p:txBody>
      </p:sp>
      <p:sp>
        <p:nvSpPr>
          <p:cNvPr id="26632" name="_s3089"/>
          <p:cNvSpPr>
            <a:spLocks noChangeArrowheads="1"/>
          </p:cNvSpPr>
          <p:nvPr/>
        </p:nvSpPr>
        <p:spPr bwMode="auto">
          <a:xfrm>
            <a:off x="5010639" y="3428281"/>
            <a:ext cx="3520238" cy="640732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Защита населения территории от чрезвычайных ситуаций, обеспечение пожарной безопасности</a:t>
            </a:r>
            <a:r>
              <a:rPr lang="ru-RU" sz="1100" dirty="0">
                <a:latin typeface="Times New Roman" panose="02020603050405020304" pitchFamily="18" charset="0"/>
              </a:rPr>
              <a:t>–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25,8 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тыс. рублей  0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,3 %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3" name="_s3090"/>
          <p:cNvSpPr>
            <a:spLocks noChangeArrowheads="1"/>
          </p:cNvSpPr>
          <p:nvPr/>
        </p:nvSpPr>
        <p:spPr bwMode="auto">
          <a:xfrm>
            <a:off x="661782" y="1650067"/>
            <a:ext cx="3614779" cy="806315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Arial" panose="020B0604020202020204" pitchFamily="34" charset="0"/>
              </a:rPr>
              <a:t>Развитие транспортной системы –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Arial" panose="020B0604020202020204" pitchFamily="34" charset="0"/>
              </a:rPr>
              <a:t>89,5 тыс</a:t>
            </a:r>
            <a:r>
              <a:rPr lang="ru-RU" sz="1100" dirty="0">
                <a:solidFill>
                  <a:srgbClr val="FFFF00"/>
                </a:solidFill>
                <a:latin typeface="Arial" panose="020B0604020202020204" pitchFamily="34" charset="0"/>
              </a:rPr>
              <a:t>. рублей </a:t>
            </a:r>
            <a:r>
              <a:rPr lang="ru-RU" sz="1100" dirty="0" smtClean="0">
                <a:solidFill>
                  <a:srgbClr val="FFFF00"/>
                </a:solidFill>
                <a:latin typeface="Arial" panose="020B0604020202020204" pitchFamily="34" charset="0"/>
              </a:rPr>
              <a:t> 1,2 %</a:t>
            </a:r>
            <a:endParaRPr lang="ru-RU" sz="11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6634" name="_s3091"/>
          <p:cNvSpPr>
            <a:spLocks noChangeArrowheads="1"/>
          </p:cNvSpPr>
          <p:nvPr/>
        </p:nvSpPr>
        <p:spPr bwMode="auto">
          <a:xfrm>
            <a:off x="4943905" y="1585274"/>
            <a:ext cx="3632853" cy="804875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Обеспечение качественными жилищно-коммунальными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 услугами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население Барабанщиковского сельского поселения-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302,3 </a:t>
            </a:r>
            <a:r>
              <a:rPr lang="ru-RU" sz="11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4,1 %</a:t>
            </a:r>
            <a:endParaRPr lang="ru-RU" sz="11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5" name="_s3092"/>
          <p:cNvSpPr>
            <a:spLocks noChangeArrowheads="1"/>
          </p:cNvSpPr>
          <p:nvPr/>
        </p:nvSpPr>
        <p:spPr bwMode="auto">
          <a:xfrm>
            <a:off x="661783" y="3189266"/>
            <a:ext cx="3527190" cy="73288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Содействие занятости населения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432,8 </a:t>
            </a:r>
            <a:r>
              <a:rPr lang="ru-RU" sz="11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тыс.рублей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5,8%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6" name="_s3093"/>
          <p:cNvSpPr>
            <a:spLocks noChangeArrowheads="1"/>
          </p:cNvSpPr>
          <p:nvPr/>
        </p:nvSpPr>
        <p:spPr bwMode="auto">
          <a:xfrm>
            <a:off x="4948076" y="2521176"/>
            <a:ext cx="3621730" cy="735762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Охрана окружающей среды 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рациональное природопользование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71,2 </a:t>
            </a:r>
            <a:r>
              <a:rPr lang="ru-RU" sz="11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1,0%</a:t>
            </a:r>
            <a:endParaRPr lang="ru-RU" sz="11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7" name="Text Box 147"/>
          <p:cNvSpPr txBox="1">
            <a:spLocks noChangeArrowheads="1"/>
          </p:cNvSpPr>
          <p:nvPr/>
        </p:nvSpPr>
        <p:spPr bwMode="auto">
          <a:xfrm>
            <a:off x="8230573" y="2679559"/>
            <a:ext cx="625635" cy="2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38" name="Text Box 148"/>
          <p:cNvSpPr txBox="1">
            <a:spLocks noChangeArrowheads="1"/>
          </p:cNvSpPr>
          <p:nvPr/>
        </p:nvSpPr>
        <p:spPr bwMode="auto">
          <a:xfrm>
            <a:off x="410139" y="1665906"/>
            <a:ext cx="759104" cy="2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39" name="Text Box 149"/>
          <p:cNvSpPr txBox="1">
            <a:spLocks noChangeArrowheads="1"/>
          </p:cNvSpPr>
          <p:nvPr/>
        </p:nvSpPr>
        <p:spPr bwMode="auto">
          <a:xfrm>
            <a:off x="346185" y="2679559"/>
            <a:ext cx="827228" cy="2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0" name="Text Box 151"/>
          <p:cNvSpPr txBox="1">
            <a:spLocks noChangeArrowheads="1"/>
          </p:cNvSpPr>
          <p:nvPr/>
        </p:nvSpPr>
        <p:spPr bwMode="auto">
          <a:xfrm>
            <a:off x="410139" y="5701801"/>
            <a:ext cx="696540" cy="2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1" name="Text Box 152"/>
          <p:cNvSpPr txBox="1">
            <a:spLocks noChangeArrowheads="1"/>
          </p:cNvSpPr>
          <p:nvPr/>
        </p:nvSpPr>
        <p:spPr bwMode="auto">
          <a:xfrm>
            <a:off x="8230573" y="686808"/>
            <a:ext cx="629806" cy="2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2" name="Text Box 154"/>
          <p:cNvSpPr txBox="1">
            <a:spLocks noChangeArrowheads="1"/>
          </p:cNvSpPr>
          <p:nvPr/>
        </p:nvSpPr>
        <p:spPr bwMode="auto">
          <a:xfrm>
            <a:off x="8230573" y="3710491"/>
            <a:ext cx="629806" cy="2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3" name="Text Box 155"/>
          <p:cNvSpPr txBox="1">
            <a:spLocks noChangeArrowheads="1"/>
          </p:cNvSpPr>
          <p:nvPr/>
        </p:nvSpPr>
        <p:spPr bwMode="auto">
          <a:xfrm>
            <a:off x="8230573" y="4738543"/>
            <a:ext cx="625635" cy="2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4" name="Text Box 156"/>
          <p:cNvSpPr txBox="1">
            <a:spLocks noChangeArrowheads="1"/>
          </p:cNvSpPr>
          <p:nvPr/>
        </p:nvSpPr>
        <p:spPr bwMode="auto">
          <a:xfrm>
            <a:off x="8230573" y="5701801"/>
            <a:ext cx="629806" cy="2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5" name="Text Box 150"/>
          <p:cNvSpPr txBox="1">
            <a:spLocks noChangeArrowheads="1"/>
          </p:cNvSpPr>
          <p:nvPr/>
        </p:nvSpPr>
        <p:spPr bwMode="auto">
          <a:xfrm>
            <a:off x="8229183" y="4408817"/>
            <a:ext cx="696540" cy="5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Arial" panose="020B0604020202020204" pitchFamily="34" charset="0"/>
            </a:endParaRPr>
          </a:p>
        </p:txBody>
      </p:sp>
      <p:sp>
        <p:nvSpPr>
          <p:cNvPr id="26646" name="_s3089"/>
          <p:cNvSpPr>
            <a:spLocks noChangeArrowheads="1"/>
          </p:cNvSpPr>
          <p:nvPr/>
        </p:nvSpPr>
        <p:spPr bwMode="auto">
          <a:xfrm>
            <a:off x="661783" y="4752941"/>
            <a:ext cx="3504945" cy="587458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Энергосбережение и </a:t>
            </a:r>
            <a:r>
              <a:rPr lang="ru-RU" sz="11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энергоэффективность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</a:rPr>
              <a:t>– </a:t>
            </a:r>
            <a:endParaRPr lang="ru-RU" sz="11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3,4 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тыс.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0,1 %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6647" name="_s3082"/>
          <p:cNvCxnSpPr>
            <a:cxnSpLocks noChangeShapeType="1"/>
          </p:cNvCxnSpPr>
          <p:nvPr/>
        </p:nvCxnSpPr>
        <p:spPr bwMode="auto">
          <a:xfrm flipV="1">
            <a:off x="4183412" y="2456382"/>
            <a:ext cx="380942" cy="2662281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8" name="Прямоугольник 38"/>
          <p:cNvSpPr>
            <a:spLocks noChangeArrowheads="1"/>
          </p:cNvSpPr>
          <p:nvPr/>
        </p:nvSpPr>
        <p:spPr bwMode="auto">
          <a:xfrm>
            <a:off x="3058659" y="5855865"/>
            <a:ext cx="251645" cy="276451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1224" tIns="40612" rIns="81224" bIns="40612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200" dirty="0">
              <a:latin typeface="Times New Roman" panose="02020603050405020304" pitchFamily="18" charset="0"/>
            </a:endParaRPr>
          </a:p>
        </p:txBody>
      </p:sp>
      <p:sp>
        <p:nvSpPr>
          <p:cNvPr id="26649" name="Прямоугольник 39"/>
          <p:cNvSpPr>
            <a:spLocks noChangeArrowheads="1"/>
          </p:cNvSpPr>
          <p:nvPr/>
        </p:nvSpPr>
        <p:spPr bwMode="auto">
          <a:xfrm>
            <a:off x="3593925" y="5871703"/>
            <a:ext cx="221057" cy="260613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1224" tIns="40612" rIns="81224" bIns="40612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200" dirty="0">
              <a:latin typeface="Times New Roman" panose="02020603050405020304" pitchFamily="18" charset="0"/>
            </a:endParaRPr>
          </a:p>
        </p:txBody>
      </p:sp>
      <p:sp>
        <p:nvSpPr>
          <p:cNvPr id="26650" name="_s3089"/>
          <p:cNvSpPr>
            <a:spLocks noChangeArrowheads="1"/>
          </p:cNvSpPr>
          <p:nvPr/>
        </p:nvSpPr>
        <p:spPr bwMode="auto">
          <a:xfrm>
            <a:off x="5010639" y="4336824"/>
            <a:ext cx="3520238" cy="64073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Муниципальная политика -4711,1 </a:t>
            </a:r>
            <a:r>
              <a:rPr lang="ru-RU" sz="11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тыс.рублей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63,6 %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1" name="_s3089"/>
          <p:cNvSpPr>
            <a:spLocks noChangeArrowheads="1"/>
          </p:cNvSpPr>
          <p:nvPr/>
        </p:nvSpPr>
        <p:spPr bwMode="auto">
          <a:xfrm>
            <a:off x="692369" y="2456382"/>
            <a:ext cx="3520238" cy="64073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Развитие культуры и туризма </a:t>
            </a:r>
            <a:r>
              <a:rPr lang="ru-RU" sz="1100" dirty="0" smtClean="0">
                <a:latin typeface="Arial" panose="020B0604020202020204" pitchFamily="34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</a:rPr>
              <a:t>–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Arial" panose="020B0604020202020204" pitchFamily="34" charset="0"/>
              </a:rPr>
              <a:t>1 726,5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тыс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23,3 %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2" name="_s3089"/>
          <p:cNvSpPr>
            <a:spLocks noChangeArrowheads="1"/>
          </p:cNvSpPr>
          <p:nvPr/>
        </p:nvSpPr>
        <p:spPr bwMode="auto">
          <a:xfrm>
            <a:off x="692369" y="4077652"/>
            <a:ext cx="3520238" cy="64073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Обеспечение общественного порядка и противодействие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преступности</a:t>
            </a:r>
            <a:r>
              <a:rPr lang="ru-RU" sz="1100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</a:rPr>
              <a:t>–-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5,0 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тыс.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0,1%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6653" name="_s3083"/>
          <p:cNvCxnSpPr>
            <a:cxnSpLocks noChangeShapeType="1"/>
          </p:cNvCxnSpPr>
          <p:nvPr/>
        </p:nvCxnSpPr>
        <p:spPr bwMode="auto">
          <a:xfrm rot="10800000">
            <a:off x="4572695" y="1614071"/>
            <a:ext cx="354526" cy="1481604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54" name="_s3089"/>
          <p:cNvSpPr>
            <a:spLocks noChangeArrowheads="1"/>
          </p:cNvSpPr>
          <p:nvPr/>
        </p:nvSpPr>
        <p:spPr bwMode="auto">
          <a:xfrm>
            <a:off x="4885512" y="5243929"/>
            <a:ext cx="3520238" cy="64073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Развитие физической культуры и спорта </a:t>
            </a:r>
            <a:r>
              <a:rPr lang="ru-RU" sz="1100" dirty="0" smtClean="0">
                <a:latin typeface="Times New Roman" panose="02020603050405020304" pitchFamily="18" charset="0"/>
              </a:rPr>
              <a:t>– </a:t>
            </a:r>
            <a:endParaRPr lang="ru-RU" sz="11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29,8 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тыс.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0,4%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5" name="_s3089"/>
          <p:cNvSpPr>
            <a:spLocks noChangeArrowheads="1"/>
          </p:cNvSpPr>
          <p:nvPr/>
        </p:nvSpPr>
        <p:spPr bwMode="auto">
          <a:xfrm>
            <a:off x="692369" y="5503102"/>
            <a:ext cx="3520238" cy="64073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Управление муниципальным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имуществом– 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  <a:r>
              <a:rPr lang="ru-RU" sz="1100" dirty="0" smtClean="0">
                <a:solidFill>
                  <a:srgbClr val="FFFF00"/>
                </a:solidFill>
                <a:latin typeface="Arial" panose="020B0604020202020204" pitchFamily="34" charset="0"/>
              </a:rPr>
              <a:t>,0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тыс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0,1 %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6656" name="_s3082"/>
          <p:cNvCxnSpPr>
            <a:cxnSpLocks noChangeShapeType="1"/>
          </p:cNvCxnSpPr>
          <p:nvPr/>
        </p:nvCxnSpPr>
        <p:spPr bwMode="auto">
          <a:xfrm flipV="1">
            <a:off x="4195924" y="3363487"/>
            <a:ext cx="380942" cy="2662281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7" name="_s3082"/>
          <p:cNvCxnSpPr>
            <a:cxnSpLocks noChangeShapeType="1"/>
          </p:cNvCxnSpPr>
          <p:nvPr/>
        </p:nvCxnSpPr>
        <p:spPr bwMode="auto">
          <a:xfrm rot="5400000" flipH="1" flipV="1">
            <a:off x="3113433" y="4562186"/>
            <a:ext cx="2917134" cy="1391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8" name="_s3082"/>
          <p:cNvCxnSpPr>
            <a:cxnSpLocks noChangeShapeType="1"/>
            <a:endCxn id="26654" idx="2"/>
          </p:cNvCxnSpPr>
          <p:nvPr/>
        </p:nvCxnSpPr>
        <p:spPr bwMode="auto">
          <a:xfrm rot="16200000" flipH="1">
            <a:off x="4325227" y="5037847"/>
            <a:ext cx="807755" cy="312817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9" name="_s3082"/>
          <p:cNvCxnSpPr>
            <a:cxnSpLocks noChangeShapeType="1"/>
          </p:cNvCxnSpPr>
          <p:nvPr/>
        </p:nvCxnSpPr>
        <p:spPr bwMode="auto">
          <a:xfrm flipV="1">
            <a:off x="4195924" y="2002830"/>
            <a:ext cx="380942" cy="2662280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2342263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47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Microsoft Office PowerPoint 2016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Office PowerPoint 2016 (1)</Template>
  <TotalTime>246</TotalTime>
  <Words>651</Words>
  <Application>Microsoft Office PowerPoint</Application>
  <PresentationFormat>Экран (4:3)</PresentationFormat>
  <Paragraphs>88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Презентация Microsoft Office PowerPoint 2016 (1)</vt:lpstr>
      <vt:lpstr>Лист</vt:lpstr>
      <vt:lpstr>Лист Microsoft Excel 97-2003</vt:lpstr>
      <vt:lpstr>Отчет об исполнении  бюджета Барабанщиковского  сельского поселения Дубовского района  за  2019год </vt:lpstr>
      <vt:lpstr>Реализация основных направлений бюджетной и основных направлениях налоговой политики поселения на 2019-2021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 бюджета Барабанщиковского  сельского поселения Дубовского района  за  2018 год</dc:title>
  <dc:creator>Админ</dc:creator>
  <cp:lastModifiedBy>1</cp:lastModifiedBy>
  <cp:revision>29</cp:revision>
  <dcterms:created xsi:type="dcterms:W3CDTF">2019-03-25T08:41:19Z</dcterms:created>
  <dcterms:modified xsi:type="dcterms:W3CDTF">2020-03-16T08:55:51Z</dcterms:modified>
</cp:coreProperties>
</file>