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6" r:id="rId10"/>
    <p:sldId id="264" r:id="rId11"/>
    <p:sldId id="265" r:id="rId12"/>
    <p:sldId id="266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9522" autoAdjust="0"/>
  </p:normalViewPr>
  <p:slideViewPr>
    <p:cSldViewPr>
      <p:cViewPr>
        <p:scale>
          <a:sx n="94" d="100"/>
          <a:sy n="94" d="100"/>
        </p:scale>
        <p:origin x="-40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666666666667"/>
          <c:y val="6.2500000000000003E-3"/>
          <c:w val="0.84291666666666665"/>
          <c:h val="0.799880413385826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7978</c:v>
                </c:pt>
                <c:pt idx="1">
                  <c:v>8447.9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89207936"/>
        <c:axId val="89209472"/>
        <c:axId val="0"/>
      </c:bar3DChart>
      <c:catAx>
        <c:axId val="89207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89209472"/>
        <c:crosses val="autoZero"/>
        <c:auto val="1"/>
        <c:lblAlgn val="ctr"/>
        <c:lblOffset val="100"/>
        <c:noMultiLvlLbl val="0"/>
      </c:catAx>
      <c:valAx>
        <c:axId val="89209472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8920793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6244.5</c:v>
                </c:pt>
                <c:pt idx="1">
                  <c:v>102.2</c:v>
                </c:pt>
                <c:pt idx="2">
                  <c:v>11.4</c:v>
                </c:pt>
                <c:pt idx="3">
                  <c:v>41.2</c:v>
                </c:pt>
                <c:pt idx="4">
                  <c:v>821.7</c:v>
                </c:pt>
                <c:pt idx="5">
                  <c:v>1140.7</c:v>
                </c:pt>
                <c:pt idx="6">
                  <c:v>0</c:v>
                </c:pt>
                <c:pt idx="7">
                  <c:v>168.5</c:v>
                </c:pt>
                <c:pt idx="8">
                  <c:v>19.899999999999999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4723388901597248E-2"/>
          <c:y val="9.0115866169581726E-2"/>
          <c:w val="0.87055309118283863"/>
          <c:h val="0.554328175912943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302-0901-4C15-B4D2-139299E67186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A9A-4000-4AB3-A548-E6E6C8F0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369-77D4-4D50-A0E9-8202A8424CDF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EDF2-9081-4A8C-B63C-2AAC478A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E604-3BBC-4A0D-9147-EFA0FA9D9134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38F5-9D08-4B73-AD75-D4E1AF49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0C4D-C4D9-4DA2-BA62-1AD6068EA2CE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42AC-510C-4C4C-A02C-5310D203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59A3-DAAE-48DD-B239-2C76B6098ABD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FBD9-18E7-4403-9A87-4D5898C56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E85-2684-4E17-8A09-021D5B4B53E1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2D00-9E83-4BC4-88BE-6DBE983B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AE8F-3527-4F98-B943-7FC59F866001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F424-8CF4-42F2-8F66-2791EB76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A04-0A00-42F8-84C2-FD65C909BB7E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21E-58CB-44A9-BCFF-90345C2E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4BAA-7EBD-4768-83C9-11629FD71EF5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FEC0-9028-4969-BC1E-760CAAC1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2F4-AA94-4F8A-98C6-B478C1349571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A7D0-1CEF-442C-ADF3-507EB05E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4CED-00CF-4AE3-965F-C308FCABE600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F116-9D02-465B-8AEA-3037780B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0FDD2-BD5B-4EC7-81C0-A795F6151DD7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FC9FB-BE8E-41BF-BA94-CA1306E5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  <a:gradFill>
            <a:gsLst>
              <a:gs pos="0">
                <a:schemeClr val="accent4">
                  <a:tint val="30000"/>
                  <a:satMod val="250000"/>
                </a:schemeClr>
              </a:gs>
              <a:gs pos="23000">
                <a:srgbClr val="00B0F0">
                  <a:alpha val="73000"/>
                </a:srgbClr>
              </a:gs>
              <a:gs pos="66000">
                <a:schemeClr val="accent4">
                  <a:tint val="85000"/>
                  <a:satMod val="210000"/>
                </a:schemeClr>
              </a:gs>
            </a:gsLst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Franklin Gothic Medium" pitchFamily="34" charset="0"/>
              </a:rPr>
              <a:t>Отчет об исполнении</a:t>
            </a:r>
            <a:br>
              <a:rPr lang="ru-RU" b="1" i="1" dirty="0" smtClean="0">
                <a:latin typeface="Franklin Gothic Medium" pitchFamily="34" charset="0"/>
              </a:rPr>
            </a:br>
            <a:r>
              <a:rPr lang="ru-RU" b="1" i="1" dirty="0" smtClean="0">
                <a:latin typeface="Franklin Gothic Medium" pitchFamily="34" charset="0"/>
              </a:rPr>
              <a:t> бюджета Барабанщиковского </a:t>
            </a:r>
            <a:br>
              <a:rPr lang="ru-RU" b="1" i="1" dirty="0" smtClean="0">
                <a:latin typeface="Franklin Gothic Medium" pitchFamily="34" charset="0"/>
              </a:rPr>
            </a:br>
            <a:r>
              <a:rPr lang="ru-RU" b="1" i="1" dirty="0" smtClean="0">
                <a:latin typeface="Franklin Gothic Medium" pitchFamily="34" charset="0"/>
              </a:rPr>
              <a:t>сельского поселения Дубовского района</a:t>
            </a:r>
            <a:br>
              <a:rPr lang="ru-RU" b="1" i="1" dirty="0" smtClean="0">
                <a:latin typeface="Franklin Gothic Medium" pitchFamily="34" charset="0"/>
              </a:rPr>
            </a:br>
            <a:r>
              <a:rPr lang="ru-RU" b="1" i="1" dirty="0" smtClean="0">
                <a:latin typeface="Franklin Gothic Medium" pitchFamily="34" charset="0"/>
              </a:rPr>
              <a:t> за  </a:t>
            </a:r>
            <a:r>
              <a:rPr lang="ru-RU" b="1" i="1" dirty="0" smtClean="0">
                <a:latin typeface="Franklin Gothic Medium" pitchFamily="34" charset="0"/>
              </a:rPr>
              <a:t>2022 </a:t>
            </a:r>
            <a:r>
              <a:rPr lang="ru-RU" b="1" i="1" dirty="0" smtClean="0">
                <a:latin typeface="Franklin Gothic Medium" pitchFamily="34" charset="0"/>
              </a:rPr>
              <a:t>год</a:t>
            </a:r>
            <a:r>
              <a:rPr lang="ru-RU" sz="2800" b="1" i="1" dirty="0" smtClean="0">
                <a:latin typeface="Franklin Gothic Medium" pitchFamily="34" charset="0"/>
              </a:rPr>
              <a:t/>
            </a:r>
            <a:br>
              <a:rPr lang="ru-RU" sz="2800" b="1" i="1" dirty="0" smtClean="0">
                <a:latin typeface="Franklin Gothic Medium" pitchFamily="34" charset="0"/>
              </a:rPr>
            </a:br>
            <a:endParaRPr lang="ru-RU" sz="2800" b="1" i="1" dirty="0">
              <a:latin typeface="Franklin Gothic Medium" pitchFamily="34" charset="0"/>
            </a:endParaRPr>
          </a:p>
        </p:txBody>
      </p:sp>
      <p:pic>
        <p:nvPicPr>
          <p:cNvPr id="9220" name="Picture 4" descr="C:\Users\1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89648"/>
            <a:ext cx="5400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81482" y="166857"/>
            <a:ext cx="7380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Расходы местного бюджета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году  составили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8 550,1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68748743"/>
              </p:ext>
            </p:extLst>
          </p:nvPr>
        </p:nvGraphicFramePr>
        <p:xfrm>
          <a:off x="755650" y="764704"/>
          <a:ext cx="763277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285852" y="714356"/>
            <a:ext cx="6286544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Культура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571750"/>
            <a:ext cx="24288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Барабанщиковский сельский Дом культуры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1857375"/>
            <a:ext cx="5572125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субсидия в сумме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1310,8 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рублей. Оказаны услуги населению: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-Проведено мероприятий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посетителей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-151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клубных формирований -5 ед.;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участников клубных формирований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-74 чел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500188" y="0"/>
            <a:ext cx="628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u="sng" dirty="0"/>
              <a:t>Социальная политика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500188" y="2143125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38441"/>
            <a:ext cx="2628900" cy="1743075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4" y="4495903"/>
            <a:ext cx="2939140" cy="1988840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86054"/>
            <a:ext cx="3078966" cy="1731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8" y="4640329"/>
            <a:ext cx="3200418" cy="1800236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193269-077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015" y="867057"/>
            <a:ext cx="1714511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785813" y="428625"/>
            <a:ext cx="7572375" cy="78581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00500" y="1285875"/>
            <a:ext cx="8572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713" y="2155825"/>
            <a:ext cx="5329237" cy="2713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запланированные мероприятия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выполнены в полном объеме. Были заняты призовые места в районных соревнованиях: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бег 100 метров;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гиревой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 до 80 кг;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место-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 400 м.; эстафета 4/100 м..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8" y="1209970"/>
            <a:ext cx="3019425" cy="15144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" y="5010150"/>
            <a:ext cx="2619375" cy="17430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5085184"/>
            <a:ext cx="2971800" cy="15430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24901"/>
            <a:ext cx="2628900" cy="17335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636912"/>
            <a:ext cx="2466975" cy="18478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00125" y="357188"/>
            <a:ext cx="7358063" cy="92868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Занятость населения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2838" y="1484313"/>
            <a:ext cx="7132637" cy="3122612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поселения в рамках Программы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обеспечила занятостью безработных и ищущих работу граждан, а также   школьников в свободное от занятий время. Оплата труда производилась согласно отработанным часам при условии качественного и количественного выполнения задания под руководством специалиста по вопросам ЖКХ администрации Барабанщиковского сельского поселения .На реализацию Программы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было затрачено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592,3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3360"/>
            <a:ext cx="252412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96560"/>
            <a:ext cx="250507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67" y="4859957"/>
            <a:ext cx="2552700" cy="17907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6" y="4807256"/>
            <a:ext cx="2505075" cy="18288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28760" y="1428840"/>
            <a:ext cx="8257320" cy="4125240"/>
          </a:xfrm>
          <a:prstGeom prst="rect">
            <a:avLst/>
          </a:prstGeom>
          <a:blipFill>
            <a:blip r:embed="rId2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05680" y="0"/>
            <a:ext cx="8856360" cy="1340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Барабанщиковского сельского поселения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исполнен с соблюдением основных направлений бюджетной политики: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3" cstate="print"/>
          <a:stretch/>
        </p:blipFill>
        <p:spPr>
          <a:xfrm>
            <a:off x="4583160" y="4104000"/>
            <a:ext cx="376848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2888" y="446088"/>
            <a:ext cx="8686800" cy="1614487"/>
          </a:xfrm>
        </p:spPr>
        <p:txBody>
          <a:bodyPr/>
          <a:lstStyle/>
          <a:p>
            <a:r>
              <a:rPr lang="ru-RU" sz="3200" dirty="0" smtClean="0">
                <a:latin typeface="Franklin Gothic Medium" pitchFamily="34" charset="0"/>
              </a:rPr>
              <a:t>Реализация основных направлений бюджетной и основных направлениях налоговой политики поселения на </a:t>
            </a:r>
            <a:r>
              <a:rPr lang="ru-RU" sz="3200" dirty="0" smtClean="0">
                <a:latin typeface="Franklin Gothic Medium" pitchFamily="34" charset="0"/>
              </a:rPr>
              <a:t>2022-2024 </a:t>
            </a:r>
            <a:r>
              <a:rPr lang="ru-RU" sz="3200" dirty="0" smtClean="0">
                <a:latin typeface="Franklin Gothic Medium" pitchFamily="34" charset="0"/>
              </a:rPr>
              <a:t>год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857375" y="2071688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(Постановление администрации от  </a:t>
            </a:r>
            <a:r>
              <a:rPr lang="ru-RU" dirty="0" smtClean="0"/>
              <a:t>22.10.2021г</a:t>
            </a:r>
            <a:r>
              <a:rPr lang="ru-RU" dirty="0"/>
              <a:t>. </a:t>
            </a:r>
            <a:r>
              <a:rPr lang="ru-RU" dirty="0" smtClean="0"/>
              <a:t>№51)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Направление бюджетной политики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428868"/>
            <a:ext cx="350046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Результаты исполнения бюджета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2022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143380"/>
            <a:ext cx="2000264" cy="2428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Наращивание налогового потенциала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786190"/>
            <a:ext cx="5429288" cy="2955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Общая сумма доходов  бюджета поселения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2022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году составила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8579,1 тыс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. рублей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100,7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%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к плану . Налоговые и неналоговые доходы поступили в сумме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2595,9 тыс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. рублей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 что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выше аналогичного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показателя прошлого года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203,7 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тыс.рублей.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Плановые показатели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2022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исполнены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100,7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%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57313" y="3429000"/>
            <a:ext cx="357187" cy="2857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715125" y="3357563"/>
            <a:ext cx="357188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142984"/>
            <a:ext cx="1928826" cy="1428760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Программно-целевой метод бюджетного планирования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214422"/>
            <a:ext cx="5500726" cy="1357322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13 муниципальных программ поселения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израсходовано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8 447,9 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429000"/>
            <a:ext cx="2214578" cy="2928958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Предоставление качественных бюджетных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107529"/>
            <a:ext cx="5143536" cy="3250429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функционировало 1 муниципальное бюджетное учреждение культуры: Барабанщиковский СДК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Субсидия на выполнение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учреждениям предоставлена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сумме                 1 140,7тыс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счет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-средства 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бюджета- 1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140,7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14438" y="285750"/>
            <a:ext cx="500062" cy="7858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50" y="2714625"/>
            <a:ext cx="500063" cy="7143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813" y="714375"/>
            <a:ext cx="2071687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Переход на «эффективный контракт»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9000" y="714375"/>
            <a:ext cx="5286375" cy="171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с работниками учреждений культуры были заключены «эффективные контракты», которые  определяют условия выплаты заработной платы стимулирующего характера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4572000"/>
            <a:ext cx="2428875" cy="185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Долговая политика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63" y="4643438"/>
            <a:ext cx="4929187" cy="1785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была продолжена взвешенная долговая политика ,которая направлена на отсутствие муниципального долга. Просроченная кредиторская задолженность бюджета поселения на </a:t>
            </a:r>
            <a:r>
              <a:rPr lang="ru-RU" dirty="0" smtClean="0"/>
              <a:t>01.01.2023 </a:t>
            </a:r>
            <a:r>
              <a:rPr lang="ru-RU" dirty="0"/>
              <a:t>года отсутствует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14500" y="214313"/>
            <a:ext cx="357188" cy="3571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285750"/>
            <a:ext cx="714375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500188" y="3429000"/>
            <a:ext cx="857250" cy="10001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7875" y="3500438"/>
            <a:ext cx="785813" cy="7858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500063"/>
            <a:ext cx="2214563" cy="585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Межбюджетные отношения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88" y="428625"/>
            <a:ext cx="6357937" cy="6143625"/>
          </a:xfrm>
          <a:prstGeom prst="roundRect">
            <a:avLst>
              <a:gd name="adj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2022 </a:t>
            </a:r>
            <a:r>
              <a:rPr lang="ru-RU" sz="1600" dirty="0">
                <a:solidFill>
                  <a:schemeClr val="tx1"/>
                </a:solidFill>
              </a:rPr>
              <a:t>году от бюджетов других уровней поступило в бюджет поселения  </a:t>
            </a:r>
            <a:r>
              <a:rPr lang="ru-RU" sz="1600" dirty="0" smtClean="0">
                <a:solidFill>
                  <a:schemeClr val="tx1"/>
                </a:solidFill>
              </a:rPr>
              <a:t>5 983,2тыс</a:t>
            </a:r>
            <a:r>
              <a:rPr lang="ru-RU" sz="1600" dirty="0" smtClean="0">
                <a:solidFill>
                  <a:schemeClr val="tx1"/>
                </a:solidFill>
              </a:rPr>
              <a:t>. рублей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из них: </a:t>
            </a:r>
            <a:r>
              <a:rPr lang="ru-RU" sz="1600" u="sng" dirty="0">
                <a:solidFill>
                  <a:schemeClr val="tx1"/>
                </a:solidFill>
              </a:rPr>
              <a:t>-из федерального бюджета </a:t>
            </a:r>
            <a:r>
              <a:rPr lang="ru-RU" sz="1600" u="sng" dirty="0" smtClean="0">
                <a:solidFill>
                  <a:schemeClr val="tx1"/>
                </a:solidFill>
              </a:rPr>
              <a:t>– </a:t>
            </a:r>
            <a:r>
              <a:rPr lang="ru-RU" sz="1600" u="sng" dirty="0" smtClean="0">
                <a:solidFill>
                  <a:schemeClr val="tx1"/>
                </a:solidFill>
              </a:rPr>
              <a:t>102,2 </a:t>
            </a:r>
            <a:r>
              <a:rPr lang="ru-RU" sz="1600" u="sng" dirty="0">
                <a:solidFill>
                  <a:schemeClr val="tx1"/>
                </a:solidFill>
              </a:rPr>
              <a:t>тыс</a:t>
            </a:r>
            <a:r>
              <a:rPr lang="ru-RU" sz="1600" u="sng" dirty="0" smtClean="0">
                <a:solidFill>
                  <a:schemeClr val="tx1"/>
                </a:solidFill>
              </a:rPr>
              <a:t>. рублей </a:t>
            </a:r>
            <a:r>
              <a:rPr lang="ru-RU" sz="1600" dirty="0">
                <a:solidFill>
                  <a:schemeClr val="tx1"/>
                </a:solidFill>
              </a:rPr>
              <a:t>на осуществление первичного воинского учета;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tx1"/>
                </a:solidFill>
              </a:rPr>
              <a:t>из областного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дотация </a:t>
            </a:r>
            <a:r>
              <a:rPr lang="ru-RU" sz="1600" dirty="0" smtClean="0">
                <a:solidFill>
                  <a:schemeClr val="tx1"/>
                </a:solidFill>
              </a:rPr>
              <a:t>бюджетам бюджетной системы Российской Федерации – </a:t>
            </a:r>
            <a:r>
              <a:rPr lang="ru-RU" sz="1600" dirty="0" smtClean="0">
                <a:solidFill>
                  <a:schemeClr val="tx1"/>
                </a:solidFill>
              </a:rPr>
              <a:t>5 839,6 тыс</a:t>
            </a:r>
            <a:r>
              <a:rPr lang="ru-RU" sz="1600" dirty="0" smtClean="0">
                <a:solidFill>
                  <a:schemeClr val="tx1"/>
                </a:solidFill>
              </a:rPr>
              <a:t>. рублей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- прочие субвенции, зачисляемые в бюджет поселения -0,2 тыс</a:t>
            </a:r>
            <a:r>
              <a:rPr lang="ru-RU" sz="1600" dirty="0" smtClean="0">
                <a:solidFill>
                  <a:schemeClr val="tx1"/>
                </a:solidFill>
              </a:rPr>
              <a:t>. рублей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Иные межбюджетные трансферты – </a:t>
            </a:r>
            <a:r>
              <a:rPr lang="ru-RU" sz="1600" dirty="0" smtClean="0">
                <a:solidFill>
                  <a:schemeClr val="tx1"/>
                </a:solidFill>
              </a:rPr>
              <a:t>41,2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 smtClean="0">
                <a:solidFill>
                  <a:prstClr val="white"/>
                </a:solidFill>
              </a:rPr>
              <a:t>тыс. рублей.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3000" y="142875"/>
            <a:ext cx="50006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63" y="0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-6350" y="11588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u="sng"/>
              <a:t>Динамика доходов бюджета Барабанщиковского сельского поселения </a:t>
            </a:r>
          </a:p>
        </p:txBody>
      </p:sp>
      <p:graphicFrame>
        <p:nvGraphicFramePr>
          <p:cNvPr id="7171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2165"/>
              </p:ext>
            </p:extLst>
          </p:nvPr>
        </p:nvGraphicFramePr>
        <p:xfrm>
          <a:off x="611560" y="970916"/>
          <a:ext cx="62912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Лист" r:id="rId3" imgW="6334176" imgH="5457693" progId="Excel.Sheet.8">
                  <p:embed/>
                </p:oleObj>
              </mc:Choice>
              <mc:Fallback>
                <p:oleObj name="Лист" r:id="rId3" imgW="6334176" imgH="5457693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70916"/>
                        <a:ext cx="6291263" cy="541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05038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3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2875"/>
            <a:ext cx="9144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Объем налоговых и неналоговых доходов  в </a:t>
            </a:r>
            <a:r>
              <a:rPr lang="ru-RU" sz="2000" b="1" u="sng" dirty="0" smtClean="0">
                <a:solidFill>
                  <a:srgbClr val="0070C0"/>
                </a:solidFill>
                <a:latin typeface="+mn-lt"/>
                <a:cs typeface="+mn-cs"/>
              </a:rPr>
              <a:t>2022 </a:t>
            </a: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году составил  </a:t>
            </a:r>
            <a:r>
              <a:rPr lang="ru-RU" sz="2000" b="1" u="sng" dirty="0" smtClean="0">
                <a:solidFill>
                  <a:srgbClr val="0070C0"/>
                </a:solidFill>
                <a:latin typeface="+mn-lt"/>
                <a:cs typeface="+mn-cs"/>
              </a:rPr>
              <a:t>2 </a:t>
            </a:r>
            <a:r>
              <a:rPr lang="ru-RU" sz="2000" b="1" u="sng" dirty="0" smtClean="0">
                <a:solidFill>
                  <a:srgbClr val="0070C0"/>
                </a:solidFill>
                <a:latin typeface="+mn-lt"/>
                <a:cs typeface="+mn-cs"/>
              </a:rPr>
              <a:t>595,9 </a:t>
            </a:r>
            <a:r>
              <a:rPr lang="ru-RU" sz="2000" b="1" u="sng" dirty="0">
                <a:solidFill>
                  <a:srgbClr val="0070C0"/>
                </a:solidFill>
                <a:latin typeface="+mn-lt"/>
                <a:cs typeface="+mn-cs"/>
              </a:rPr>
              <a:t>тыс.рублей</a:t>
            </a:r>
          </a:p>
        </p:txBody>
      </p:sp>
      <p:graphicFrame>
        <p:nvGraphicFramePr>
          <p:cNvPr id="819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672405"/>
              </p:ext>
            </p:extLst>
          </p:nvPr>
        </p:nvGraphicFramePr>
        <p:xfrm>
          <a:off x="1060450" y="1000125"/>
          <a:ext cx="7488238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Лист" r:id="rId4" imgW="8534400" imgH="5857834" progId="Excel.Sheet.8">
                  <p:embed/>
                </p:oleObj>
              </mc:Choice>
              <mc:Fallback>
                <p:oleObj name="Лист" r:id="rId4" imgW="8534400" imgH="585783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000125"/>
                        <a:ext cx="7488238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_s3083"/>
          <p:cNvCxnSpPr>
            <a:cxnSpLocks noChangeShapeType="1"/>
          </p:cNvCxnSpPr>
          <p:nvPr/>
        </p:nvCxnSpPr>
        <p:spPr bwMode="auto">
          <a:xfrm rot="10800000">
            <a:off x="4195924" y="1549277"/>
            <a:ext cx="354527" cy="148160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_s3084"/>
          <p:cNvCxnSpPr>
            <a:cxnSpLocks noChangeShapeType="1"/>
          </p:cNvCxnSpPr>
          <p:nvPr/>
        </p:nvCxnSpPr>
        <p:spPr bwMode="auto">
          <a:xfrm flipV="1">
            <a:off x="4166728" y="1939477"/>
            <a:ext cx="396235" cy="184444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_s3085"/>
          <p:cNvCxnSpPr>
            <a:cxnSpLocks noChangeShapeType="1"/>
          </p:cNvCxnSpPr>
          <p:nvPr/>
        </p:nvCxnSpPr>
        <p:spPr bwMode="auto">
          <a:xfrm rot="10800000">
            <a:off x="4562963" y="613376"/>
            <a:ext cx="387894" cy="110436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_s3086"/>
          <p:cNvCxnSpPr>
            <a:cxnSpLocks noChangeShapeType="1"/>
          </p:cNvCxnSpPr>
          <p:nvPr/>
        </p:nvCxnSpPr>
        <p:spPr bwMode="auto">
          <a:xfrm flipV="1">
            <a:off x="4197315" y="1277146"/>
            <a:ext cx="365648" cy="58745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_s3087"/>
          <p:cNvCxnSpPr>
            <a:cxnSpLocks noChangeShapeType="1"/>
          </p:cNvCxnSpPr>
          <p:nvPr/>
        </p:nvCxnSpPr>
        <p:spPr bwMode="auto">
          <a:xfrm rot="10800000">
            <a:off x="4562963" y="1303064"/>
            <a:ext cx="387894" cy="319358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616544" y="478030"/>
            <a:ext cx="3973476" cy="78759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104">
              <a:defRPr/>
            </a:pPr>
            <a:r>
              <a:rPr lang="ru-RU" i="0" dirty="0">
                <a:solidFill>
                  <a:srgbClr val="FFFF00"/>
                </a:solidFill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</a:rPr>
              <a:t>2022 </a:t>
            </a:r>
            <a:r>
              <a:rPr lang="ru-RU" i="0" dirty="0">
                <a:solidFill>
                  <a:srgbClr val="FFFF00"/>
                </a:solidFill>
              </a:rPr>
              <a:t>году –</a:t>
            </a:r>
          </a:p>
          <a:p>
            <a:pPr algn="ctr" defTabSz="822104">
              <a:defRPr/>
            </a:pPr>
            <a:r>
              <a:rPr lang="ru-RU" i="0" dirty="0" smtClean="0">
                <a:solidFill>
                  <a:srgbClr val="FFFF00"/>
                </a:solidFill>
              </a:rPr>
              <a:t>8 447,9 тыс</a:t>
            </a:r>
            <a:r>
              <a:rPr lang="ru-RU" i="0" dirty="0">
                <a:solidFill>
                  <a:srgbClr val="FFFF00"/>
                </a:solidFill>
              </a:rPr>
              <a:t>. рублей</a:t>
            </a:r>
          </a:p>
        </p:txBody>
      </p:sp>
      <p:sp>
        <p:nvSpPr>
          <p:cNvPr id="26632" name="_s3089"/>
          <p:cNvSpPr>
            <a:spLocks noChangeArrowheads="1"/>
          </p:cNvSpPr>
          <p:nvPr/>
        </p:nvSpPr>
        <p:spPr bwMode="auto">
          <a:xfrm>
            <a:off x="5010639" y="3428281"/>
            <a:ext cx="3520238" cy="64073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Защита населения территории от чрезвычайных ситуаций, обеспечение пожарной безопасности</a:t>
            </a:r>
            <a:r>
              <a:rPr lang="ru-RU" sz="1100" dirty="0">
                <a:latin typeface="Times New Roman" panose="02020603050405020304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1,4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0,01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_s3090"/>
          <p:cNvSpPr>
            <a:spLocks noChangeArrowheads="1"/>
          </p:cNvSpPr>
          <p:nvPr/>
        </p:nvSpPr>
        <p:spPr bwMode="auto">
          <a:xfrm>
            <a:off x="661782" y="1650067"/>
            <a:ext cx="3614779" cy="80631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41,2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4" name="_s3091"/>
          <p:cNvSpPr>
            <a:spLocks noChangeArrowheads="1"/>
          </p:cNvSpPr>
          <p:nvPr/>
        </p:nvSpPr>
        <p:spPr bwMode="auto">
          <a:xfrm>
            <a:off x="4943905" y="1585274"/>
            <a:ext cx="3632853" cy="80487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качественными жилищно-коммунальными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услугами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население Барабанщиковского сельского поселения-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156,1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1,8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_s3092"/>
          <p:cNvSpPr>
            <a:spLocks noChangeArrowheads="1"/>
          </p:cNvSpPr>
          <p:nvPr/>
        </p:nvSpPr>
        <p:spPr bwMode="auto">
          <a:xfrm>
            <a:off x="661783" y="3189266"/>
            <a:ext cx="3527190" cy="73288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Содействие занятости населения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592,3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7,0%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_s3093"/>
          <p:cNvSpPr>
            <a:spLocks noChangeArrowheads="1"/>
          </p:cNvSpPr>
          <p:nvPr/>
        </p:nvSpPr>
        <p:spPr bwMode="auto">
          <a:xfrm>
            <a:off x="4948076" y="2521176"/>
            <a:ext cx="3621730" cy="73576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Охрана окружающей среды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рациональное природопользование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73,3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0,9%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Text Box 147"/>
          <p:cNvSpPr txBox="1">
            <a:spLocks noChangeArrowheads="1"/>
          </p:cNvSpPr>
          <p:nvPr/>
        </p:nvSpPr>
        <p:spPr bwMode="auto">
          <a:xfrm>
            <a:off x="8230573" y="2679559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8" name="Text Box 148"/>
          <p:cNvSpPr txBox="1">
            <a:spLocks noChangeArrowheads="1"/>
          </p:cNvSpPr>
          <p:nvPr/>
        </p:nvSpPr>
        <p:spPr bwMode="auto">
          <a:xfrm>
            <a:off x="410139" y="1665906"/>
            <a:ext cx="759104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9" name="Text Box 149"/>
          <p:cNvSpPr txBox="1">
            <a:spLocks noChangeArrowheads="1"/>
          </p:cNvSpPr>
          <p:nvPr/>
        </p:nvSpPr>
        <p:spPr bwMode="auto">
          <a:xfrm>
            <a:off x="346185" y="2679559"/>
            <a:ext cx="827228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0" name="Text Box 151"/>
          <p:cNvSpPr txBox="1">
            <a:spLocks noChangeArrowheads="1"/>
          </p:cNvSpPr>
          <p:nvPr/>
        </p:nvSpPr>
        <p:spPr bwMode="auto">
          <a:xfrm>
            <a:off x="410139" y="5701801"/>
            <a:ext cx="696540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1" name="Text Box 152"/>
          <p:cNvSpPr txBox="1">
            <a:spLocks noChangeArrowheads="1"/>
          </p:cNvSpPr>
          <p:nvPr/>
        </p:nvSpPr>
        <p:spPr bwMode="auto">
          <a:xfrm>
            <a:off x="8230573" y="686808"/>
            <a:ext cx="629806" cy="2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2" name="Text Box 154"/>
          <p:cNvSpPr txBox="1">
            <a:spLocks noChangeArrowheads="1"/>
          </p:cNvSpPr>
          <p:nvPr/>
        </p:nvSpPr>
        <p:spPr bwMode="auto">
          <a:xfrm>
            <a:off x="8230573" y="3710491"/>
            <a:ext cx="629806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3" name="Text Box 155"/>
          <p:cNvSpPr txBox="1">
            <a:spLocks noChangeArrowheads="1"/>
          </p:cNvSpPr>
          <p:nvPr/>
        </p:nvSpPr>
        <p:spPr bwMode="auto">
          <a:xfrm>
            <a:off x="8230573" y="4738543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4" name="Text Box 156"/>
          <p:cNvSpPr txBox="1">
            <a:spLocks noChangeArrowheads="1"/>
          </p:cNvSpPr>
          <p:nvPr/>
        </p:nvSpPr>
        <p:spPr bwMode="auto">
          <a:xfrm>
            <a:off x="8230573" y="5701801"/>
            <a:ext cx="629806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5" name="Text Box 150"/>
          <p:cNvSpPr txBox="1">
            <a:spLocks noChangeArrowheads="1"/>
          </p:cNvSpPr>
          <p:nvPr/>
        </p:nvSpPr>
        <p:spPr bwMode="auto">
          <a:xfrm>
            <a:off x="8229183" y="4408817"/>
            <a:ext cx="696540" cy="5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26646" name="_s3089"/>
          <p:cNvSpPr>
            <a:spLocks noChangeArrowheads="1"/>
          </p:cNvSpPr>
          <p:nvPr/>
        </p:nvSpPr>
        <p:spPr bwMode="auto">
          <a:xfrm>
            <a:off x="661783" y="4752941"/>
            <a:ext cx="3504945" cy="58745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Энергосбережение и </a:t>
            </a:r>
            <a:r>
              <a:rPr lang="ru-RU" sz="11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энергоэффективность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47" name="_s3082"/>
          <p:cNvCxnSpPr>
            <a:cxnSpLocks noChangeShapeType="1"/>
          </p:cNvCxnSpPr>
          <p:nvPr/>
        </p:nvCxnSpPr>
        <p:spPr bwMode="auto">
          <a:xfrm flipV="1">
            <a:off x="4183412" y="2456382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8" name="Прямоугольник 38"/>
          <p:cNvSpPr>
            <a:spLocks noChangeArrowheads="1"/>
          </p:cNvSpPr>
          <p:nvPr/>
        </p:nvSpPr>
        <p:spPr bwMode="auto">
          <a:xfrm>
            <a:off x="3058659" y="5855865"/>
            <a:ext cx="251645" cy="27645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49" name="Прямоугольник 39"/>
          <p:cNvSpPr>
            <a:spLocks noChangeArrowheads="1"/>
          </p:cNvSpPr>
          <p:nvPr/>
        </p:nvSpPr>
        <p:spPr bwMode="auto">
          <a:xfrm>
            <a:off x="3593925" y="5871703"/>
            <a:ext cx="221057" cy="26061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50" name="_s3089"/>
          <p:cNvSpPr>
            <a:spLocks noChangeArrowheads="1"/>
          </p:cNvSpPr>
          <p:nvPr/>
        </p:nvSpPr>
        <p:spPr bwMode="auto">
          <a:xfrm>
            <a:off x="5010639" y="4336824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политика –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6413,0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75,9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_s3089"/>
          <p:cNvSpPr>
            <a:spLocks noChangeArrowheads="1"/>
          </p:cNvSpPr>
          <p:nvPr/>
        </p:nvSpPr>
        <p:spPr bwMode="auto">
          <a:xfrm>
            <a:off x="692369" y="245638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1140,7 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13,5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_s3089"/>
          <p:cNvSpPr>
            <a:spLocks noChangeArrowheads="1"/>
          </p:cNvSpPr>
          <p:nvPr/>
        </p:nvSpPr>
        <p:spPr bwMode="auto">
          <a:xfrm>
            <a:off x="692369" y="407765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общественного порядка и противодействие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преступности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10,0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3" name="_s3083"/>
          <p:cNvCxnSpPr>
            <a:cxnSpLocks noChangeShapeType="1"/>
          </p:cNvCxnSpPr>
          <p:nvPr/>
        </p:nvCxnSpPr>
        <p:spPr bwMode="auto">
          <a:xfrm rot="10800000">
            <a:off x="4572695" y="1614071"/>
            <a:ext cx="354526" cy="148160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_s3089"/>
          <p:cNvSpPr>
            <a:spLocks noChangeArrowheads="1"/>
          </p:cNvSpPr>
          <p:nvPr/>
        </p:nvSpPr>
        <p:spPr bwMode="auto">
          <a:xfrm>
            <a:off x="4885512" y="5243929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физической культуры и спорта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19,9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0,2%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_s3089"/>
          <p:cNvSpPr>
            <a:spLocks noChangeArrowheads="1"/>
          </p:cNvSpPr>
          <p:nvPr/>
        </p:nvSpPr>
        <p:spPr bwMode="auto">
          <a:xfrm>
            <a:off x="692369" y="550310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имуществом– 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0,0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6" name="_s3082"/>
          <p:cNvCxnSpPr>
            <a:cxnSpLocks noChangeShapeType="1"/>
          </p:cNvCxnSpPr>
          <p:nvPr/>
        </p:nvCxnSpPr>
        <p:spPr bwMode="auto">
          <a:xfrm flipV="1">
            <a:off x="4195924" y="3363487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_s3082"/>
          <p:cNvCxnSpPr>
            <a:cxnSpLocks noChangeShapeType="1"/>
          </p:cNvCxnSpPr>
          <p:nvPr/>
        </p:nvCxnSpPr>
        <p:spPr bwMode="auto">
          <a:xfrm rot="5400000" flipH="1" flipV="1">
            <a:off x="3113433" y="4562186"/>
            <a:ext cx="2917134" cy="139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_s3082"/>
          <p:cNvCxnSpPr>
            <a:cxnSpLocks noChangeShapeType="1"/>
            <a:endCxn id="26654" idx="2"/>
          </p:cNvCxnSpPr>
          <p:nvPr/>
        </p:nvCxnSpPr>
        <p:spPr bwMode="auto">
          <a:xfrm rot="16200000" flipH="1">
            <a:off x="4325227" y="5037847"/>
            <a:ext cx="807755" cy="31281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_s3082"/>
          <p:cNvCxnSpPr>
            <a:cxnSpLocks noChangeShapeType="1"/>
          </p:cNvCxnSpPr>
          <p:nvPr/>
        </p:nvCxnSpPr>
        <p:spPr bwMode="auto">
          <a:xfrm flipV="1">
            <a:off x="4195924" y="2002830"/>
            <a:ext cx="380942" cy="266228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07898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7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 2016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 2016 (1)</Template>
  <TotalTime>392</TotalTime>
  <Words>667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Презентация Microsoft Office PowerPoint 2016 (1)</vt:lpstr>
      <vt:lpstr>Лист Microsoft Excel 97-2003</vt:lpstr>
      <vt:lpstr>Отчет об исполнении  бюджета Барабанщиковского  сельского поселения Дубовского района  за  2022 год </vt:lpstr>
      <vt:lpstr>Реализация основных направлений бюджетной и основных направлениях налоговой политики поселения на 2022-2024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Барабанщиковского  сельского поселения Дубовского района  за  2018 год</dc:title>
  <dc:creator>Админ</dc:creator>
  <cp:lastModifiedBy>1</cp:lastModifiedBy>
  <cp:revision>64</cp:revision>
  <dcterms:created xsi:type="dcterms:W3CDTF">2019-03-25T08:41:19Z</dcterms:created>
  <dcterms:modified xsi:type="dcterms:W3CDTF">2023-01-26T12:36:07Z</dcterms:modified>
</cp:coreProperties>
</file>