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61" r:id="rId9"/>
    <p:sldId id="262" r:id="rId10"/>
    <p:sldId id="263" r:id="rId11"/>
    <p:sldId id="264" r:id="rId12"/>
    <p:sldId id="265" r:id="rId13"/>
    <p:sldId id="284" r:id="rId14"/>
    <p:sldId id="285" r:id="rId15"/>
    <p:sldId id="268" r:id="rId16"/>
    <p:sldId id="286" r:id="rId17"/>
    <p:sldId id="292" r:id="rId18"/>
    <p:sldId id="287" r:id="rId19"/>
    <p:sldId id="270" r:id="rId20"/>
    <p:sldId id="288" r:id="rId21"/>
    <p:sldId id="289" r:id="rId22"/>
    <p:sldId id="272" r:id="rId23"/>
    <p:sldId id="290" r:id="rId24"/>
    <p:sldId id="291" r:id="rId25"/>
    <p:sldId id="273" r:id="rId26"/>
    <p:sldId id="274" r:id="rId27"/>
    <p:sldId id="276" r:id="rId28"/>
    <p:sldId id="279" r:id="rId29"/>
    <p:sldId id="280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CB4"/>
    <a:srgbClr val="EE30E5"/>
    <a:srgbClr val="57C75A"/>
    <a:srgbClr val="F4D0CC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8854235011727E-2"/>
          <c:y val="4.3250455336612426E-2"/>
          <c:w val="0.89209208632121761"/>
          <c:h val="0.881431945272074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ED9A7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2489.8000000000002</c:v>
                </c:pt>
                <c:pt idx="1">
                  <c:v>2511.6</c:v>
                </c:pt>
                <c:pt idx="2">
                  <c:v>2324.3000000000002</c:v>
                </c:pt>
                <c:pt idx="3">
                  <c:v>2401.1999999999998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7EA9CA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7076.7</c:v>
                </c:pt>
                <c:pt idx="1">
                  <c:v>6793.9</c:v>
                </c:pt>
                <c:pt idx="2">
                  <c:v>5432.7</c:v>
                </c:pt>
                <c:pt idx="3">
                  <c:v>4780.2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5899648"/>
        <c:axId val="36447360"/>
        <c:axId val="0"/>
      </c:bar3DChart>
      <c:catAx>
        <c:axId val="3589964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36447360"/>
        <c:crosses val="autoZero"/>
        <c:auto val="1"/>
        <c:lblAlgn val="ctr"/>
        <c:lblOffset val="100"/>
        <c:noMultiLvlLbl val="1"/>
      </c:catAx>
      <c:valAx>
        <c:axId val="3644736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3589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8070586101158"/>
          <c:y val="0.63817614541145251"/>
          <c:w val="0.25297023469521657"/>
          <c:h val="0.26878915810701171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41699136243497908"/>
                  <c:y val="-0.711595748915336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0.41150050112292536"/>
                  <c:y val="-9.857501094614495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5.0387816464031676E-2"/>
                  <c:y val="-8.088225928432113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1">
                  <c:v>0104</c:v>
                </c:pt>
                <c:pt idx="2">
                  <c:v>0107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6760</c:v>
                </c:pt>
                <c:pt idx="2">
                  <c:v>164.2</c:v>
                </c:pt>
                <c:pt idx="3">
                  <c:v>359.1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1274.3</c:v>
                </c:pt>
                <c:pt idx="1">
                  <c:v>662.8</c:v>
                </c:pt>
                <c:pt idx="2">
                  <c:v>331.8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848448"/>
        <c:axId val="129849984"/>
        <c:axId val="128374976"/>
      </c:bar3DChart>
      <c:catAx>
        <c:axId val="1298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849984"/>
        <c:crosses val="autoZero"/>
        <c:auto val="1"/>
        <c:lblAlgn val="ctr"/>
        <c:lblOffset val="100"/>
        <c:noMultiLvlLbl val="1"/>
      </c:catAx>
      <c:valAx>
        <c:axId val="129849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848448"/>
        <c:crosses val="autoZero"/>
        <c:crossBetween val="between"/>
      </c:valAx>
      <c:serAx>
        <c:axId val="128374976"/>
        <c:scaling>
          <c:orientation val="minMax"/>
        </c:scaling>
        <c:delete val="1"/>
        <c:axPos val="b"/>
        <c:majorTickMark val="none"/>
        <c:minorTickMark val="none"/>
        <c:tickLblPos val="none"/>
        <c:crossAx val="129849984"/>
        <c:crosses val="autoZero"/>
      </c:serAx>
    </c:plotArea>
    <c:legend>
      <c:legendPos val="t"/>
      <c:layout/>
      <c:overlay val="0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89.5</c:v>
                </c:pt>
                <c:pt idx="1">
                  <c:v>93</c:v>
                </c:pt>
                <c:pt idx="2">
                  <c:v>89.6</c:v>
                </c:pt>
                <c:pt idx="3">
                  <c:v>89.6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117.8</c:v>
                </c:pt>
                <c:pt idx="1">
                  <c:v>127.1</c:v>
                </c:pt>
                <c:pt idx="2">
                  <c:v>131.5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69295.600000000006</c:v>
                </c:pt>
                <c:pt idx="1">
                  <c:v>6573.8</c:v>
                </c:pt>
                <c:pt idx="2">
                  <c:v>5211.6000000000004</c:v>
                </c:pt>
                <c:pt idx="3">
                  <c:v>4690.3999999999996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69502.900000000009</c:v>
                </c:pt>
                <c:pt idx="1">
                  <c:v>6793.9000000000005</c:v>
                </c:pt>
                <c:pt idx="2">
                  <c:v>5432.7000000000007</c:v>
                </c:pt>
                <c:pt idx="3">
                  <c:v>4780.2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1260416"/>
        <c:axId val="131261952"/>
        <c:axId val="0"/>
      </c:bar3DChart>
      <c:catAx>
        <c:axId val="1312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1261952"/>
        <c:crosses val="autoZero"/>
        <c:auto val="1"/>
        <c:lblAlgn val="ctr"/>
        <c:lblOffset val="100"/>
        <c:noMultiLvlLbl val="1"/>
      </c:catAx>
      <c:valAx>
        <c:axId val="1312619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1260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Объем безвозмездных поступлений в </a:t>
            </a:r>
            <a:r>
              <a:rPr lang="ru-RU" dirty="0" smtClean="0">
                <a:solidFill>
                  <a:srgbClr val="7030A0"/>
                </a:solidFill>
              </a:rPr>
              <a:t>2024 </a:t>
            </a:r>
            <a:r>
              <a:rPr lang="ru-RU" dirty="0">
                <a:solidFill>
                  <a:srgbClr val="7030A0"/>
                </a:solidFill>
              </a:rPr>
              <a:t>году</a:t>
            </a:r>
          </a:p>
        </c:rich>
      </c:tx>
      <c:layout>
        <c:manualLayout>
          <c:xMode val="edge"/>
          <c:yMode val="edge"/>
          <c:x val="0.13307864294740934"/>
          <c:y val="8.091706001348666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безвозмездных поступлений в 2024 году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3109750170117624E-2"/>
                  <c:y val="-3.4243420179355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22185768445612"/>
                  <c:y val="-3.76937575992481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Иные межбюджетные трансферты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Дотации бюджетам бюджетной системы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127.1</c:v>
                </c:pt>
                <c:pt idx="2">
                  <c:v>6573.8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налог.и неналог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2595.9</c:v>
                </c:pt>
                <c:pt idx="1">
                  <c:v>2489.8000000000002</c:v>
                </c:pt>
                <c:pt idx="2" formatCode="#,##0.00">
                  <c:v>2511.6</c:v>
                </c:pt>
                <c:pt idx="3">
                  <c:v>2324.3000000000002</c:v>
                </c:pt>
                <c:pt idx="4">
                  <c:v>2401.1999999999998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71072"/>
        <c:axId val="35972992"/>
        <c:axId val="48091584"/>
      </c:bar3DChart>
      <c:catAx>
        <c:axId val="35971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35972992"/>
        <c:crosses val="autoZero"/>
        <c:auto val="1"/>
        <c:lblAlgn val="ctr"/>
        <c:lblOffset val="100"/>
        <c:noMultiLvlLbl val="1"/>
      </c:catAx>
      <c:valAx>
        <c:axId val="35972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971072"/>
        <c:crosses val="autoZero"/>
        <c:crossBetween val="between"/>
      </c:valAx>
      <c:serAx>
        <c:axId val="48091584"/>
        <c:scaling>
          <c:orientation val="minMax"/>
        </c:scaling>
        <c:delete val="1"/>
        <c:axPos val="b"/>
        <c:majorTickMark val="out"/>
        <c:minorTickMark val="none"/>
        <c:tickLblPos val="none"/>
        <c:crossAx val="3597299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4077710110915679E-2"/>
          <c:w val="0.84104938271604934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442.8</c:v>
                </c:pt>
                <c:pt idx="1">
                  <c:v>1674.9</c:v>
                </c:pt>
                <c:pt idx="2">
                  <c:v>164.1</c:v>
                </c:pt>
                <c:pt idx="3">
                  <c:v>229.8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480.9</c:v>
                </c:pt>
                <c:pt idx="1">
                  <c:v>1433.8</c:v>
                </c:pt>
                <c:pt idx="2">
                  <c:v>170.6</c:v>
                </c:pt>
                <c:pt idx="3">
                  <c:v>239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ЕСХН</c:v>
                </c:pt>
                <c:pt idx="3">
                  <c:v>Неналовые доходы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541.29999999999995</c:v>
                </c:pt>
                <c:pt idx="1">
                  <c:v>1433.8</c:v>
                </c:pt>
                <c:pt idx="2">
                  <c:v>248.6</c:v>
                </c:pt>
                <c:pt idx="3">
                  <c:v>177.5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</c:v>
                </c:pt>
                <c:pt idx="3">
                  <c:v>план 2025 года</c:v>
                </c:pt>
                <c:pt idx="4">
                  <c:v>план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142.30000000000001</c:v>
                </c:pt>
                <c:pt idx="1">
                  <c:v>135.6</c:v>
                </c:pt>
                <c:pt idx="2">
                  <c:v>144.9</c:v>
                </c:pt>
                <c:pt idx="3">
                  <c:v>149.30000000000001</c:v>
                </c:pt>
                <c:pt idx="4">
                  <c:v>149.30000000000001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</c:v>
                </c:pt>
                <c:pt idx="3">
                  <c:v>план 2025 года</c:v>
                </c:pt>
                <c:pt idx="4">
                  <c:v>план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</c:v>
                </c:pt>
                <c:pt idx="3">
                  <c:v>план 2025 года</c:v>
                </c:pt>
                <c:pt idx="4">
                  <c:v>план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71712"/>
        <c:axId val="40373248"/>
        <c:axId val="40379712"/>
      </c:bar3DChart>
      <c:catAx>
        <c:axId val="40371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0373248"/>
        <c:crosses val="autoZero"/>
        <c:auto val="1"/>
        <c:lblAlgn val="ctr"/>
        <c:lblOffset val="100"/>
        <c:noMultiLvlLbl val="1"/>
      </c:catAx>
      <c:valAx>
        <c:axId val="4037324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40371712"/>
        <c:crosses val="autoZero"/>
        <c:crossBetween val="between"/>
      </c:valAx>
      <c:serAx>
        <c:axId val="40379712"/>
        <c:scaling>
          <c:orientation val="minMax"/>
        </c:scaling>
        <c:delete val="1"/>
        <c:axPos val="b"/>
        <c:majorTickMark val="cross"/>
        <c:minorTickMark val="cross"/>
        <c:tickLblPos val="none"/>
        <c:crossAx val="40373248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3095843023115362"/>
          <c:y val="7.1585669552819059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 </c:v>
                </c:pt>
                <c:pt idx="3">
                  <c:v>План 2025 года </c:v>
                </c:pt>
                <c:pt idx="4">
                  <c:v>План 2026 года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1465.4</c:v>
                </c:pt>
                <c:pt idx="1">
                  <c:v>1530</c:v>
                </c:pt>
                <c:pt idx="2">
                  <c:v>1530</c:v>
                </c:pt>
                <c:pt idx="3">
                  <c:v>1284.5</c:v>
                </c:pt>
                <c:pt idx="4">
                  <c:v>1284.5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 </c:v>
                </c:pt>
                <c:pt idx="3">
                  <c:v>План 2025 года </c:v>
                </c:pt>
                <c:pt idx="4">
                  <c:v>План 2026 года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 </c:v>
                </c:pt>
                <c:pt idx="3">
                  <c:v>План 2025 года </c:v>
                </c:pt>
                <c:pt idx="4">
                  <c:v>План 2026 года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463360"/>
        <c:axId val="40469248"/>
        <c:axId val="0"/>
      </c:bar3DChart>
      <c:catAx>
        <c:axId val="404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469248"/>
        <c:crosses val="autoZero"/>
        <c:auto val="1"/>
        <c:lblAlgn val="ctr"/>
        <c:lblOffset val="100"/>
        <c:noMultiLvlLbl val="1"/>
      </c:catAx>
      <c:valAx>
        <c:axId val="4046924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4046336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37790862348023752"/>
                  <c:y val="-0.7179329697886398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338825884525496"/>
                  <c:y val="-0.1232717032201568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35602474954323643"/>
                  <c:y val="7.835449588026907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0104</c:v>
                </c:pt>
                <c:pt idx="1">
                  <c:v>0113</c:v>
                </c:pt>
                <c:pt idx="2">
                  <c:v>0111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7345.5</c:v>
                </c:pt>
                <c:pt idx="1">
                  <c:v>46.3</c:v>
                </c:pt>
                <c:pt idx="2">
                  <c:v>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36951065406956562"/>
                  <c:y val="-0.7164888747362974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38081573157885562"/>
                  <c:y val="-9.64448911356127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7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0104</c:v>
                </c:pt>
                <c:pt idx="1">
                  <c:v>0113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682.6</c:v>
                </c:pt>
                <c:pt idx="1">
                  <c:v>190.7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Стимулирование экономического роста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458989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13426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Стимулирование экономического роста</a:t>
          </a:r>
          <a:endParaRPr lang="ru-RU" sz="2200" kern="1200" dirty="0"/>
        </a:p>
      </dsp:txBody>
      <dsp:txXfrm>
        <a:off x="443183" y="1165972"/>
        <a:ext cx="5697314" cy="586034"/>
      </dsp:txXfrm>
    </dsp:sp>
    <dsp:sp modelId="{AE78B86C-A696-43AD-91DB-4DE76DBF27CC}">
      <dsp:nvSpPr>
        <dsp:cNvPr id="0" name=""/>
        <dsp:cNvSpPr/>
      </dsp:nvSpPr>
      <dsp:spPr>
        <a:xfrm>
          <a:off x="0" y="245691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13218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эффективности и оптимизация структуры бюджетных расходов </a:t>
          </a:r>
          <a:endParaRPr lang="ru-RU" sz="2200" kern="1200" dirty="0"/>
        </a:p>
      </dsp:txBody>
      <dsp:txXfrm>
        <a:off x="443183" y="2163892"/>
        <a:ext cx="5697314" cy="586034"/>
      </dsp:txXfrm>
    </dsp:sp>
    <dsp:sp modelId="{D38AF840-5623-4B5B-9C46-5433C98ABEE7}">
      <dsp:nvSpPr>
        <dsp:cNvPr id="0" name=""/>
        <dsp:cNvSpPr/>
      </dsp:nvSpPr>
      <dsp:spPr>
        <a:xfrm>
          <a:off x="0" y="345483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313010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прозрачности  открытости бюджетного процесса </a:t>
          </a:r>
          <a:endParaRPr lang="ru-RU" sz="2200" kern="1200" dirty="0"/>
        </a:p>
      </dsp:txBody>
      <dsp:txXfrm>
        <a:off x="443183" y="3161812"/>
        <a:ext cx="5697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0.11735</cdr:x>
      <cdr:y>0.92424</cdr:y>
    </cdr:from>
    <cdr:to>
      <cdr:x>0.98198</cdr:x>
      <cdr:y>0.97981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965" y="4392488"/>
          <a:ext cx="7168875" cy="26409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/>
            <a:t>2489,8           7076,7                     2511,6          6793,9                     2324,3          5432,7                    2401,2             4780,2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468052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бюджета Барабанщиковского сельского поселения Дубовского района </a:t>
            </a:r>
            <a:b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годов.</a:t>
            </a:r>
            <a:endParaRPr lang="ru-RU" sz="4000" i="1" dirty="0">
              <a:solidFill>
                <a:srgbClr val="EE30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Основные направления налоговой политики Барабанщиковского сельского поселения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63776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84976"/>
              </p:ext>
            </p:extLst>
          </p:nvPr>
        </p:nvGraphicFramePr>
        <p:xfrm>
          <a:off x="457200" y="2143115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</a:t>
            </a:r>
            <a:r>
              <a:rPr lang="ru-RU" sz="3200" dirty="0" smtClean="0">
                <a:latin typeface="+mn-lt"/>
              </a:rPr>
              <a:t>2024 </a:t>
            </a:r>
            <a:r>
              <a:rPr lang="ru-RU" sz="3200" dirty="0" smtClean="0">
                <a:latin typeface="+mn-lt"/>
              </a:rPr>
              <a:t>год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04014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Структура налоговых и неналоговых доходов местного бюджета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2025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8826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6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</a:t>
            </a:r>
            <a:r>
              <a:rPr lang="ru-RU" sz="3200" dirty="0" smtClean="0">
                <a:latin typeface="+mn-lt"/>
              </a:rPr>
              <a:t>2026 </a:t>
            </a:r>
            <a:r>
              <a:rPr lang="ru-RU" sz="3200" dirty="0" smtClean="0">
                <a:latin typeface="+mn-lt"/>
              </a:rPr>
              <a:t>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82521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7560"/>
            <a:ext cx="3121152" cy="2075688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39292353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77371873"/>
              </p:ext>
            </p:extLst>
          </p:nvPr>
        </p:nvGraphicFramePr>
        <p:xfrm>
          <a:off x="4067944" y="836712"/>
          <a:ext cx="4963992" cy="372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365360" cy="224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</a:t>
            </a:r>
            <a:r>
              <a:rPr lang="ru-RU" sz="1600" dirty="0" smtClean="0"/>
              <a:t>2024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435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</a:t>
            </a:r>
            <a:r>
              <a:rPr lang="ru-RU" sz="1400" dirty="0" smtClean="0"/>
              <a:t>0,03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</a:t>
            </a:r>
            <a:r>
              <a:rPr lang="ru-RU" sz="1400" dirty="0" smtClean="0"/>
              <a:t>0,02%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 </a:t>
            </a:r>
            <a:r>
              <a:rPr lang="ru-RU" sz="1400" dirty="0" smtClean="0"/>
              <a:t>1,4%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8681" y="3355765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14,02%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4382836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 </a:t>
            </a:r>
            <a:r>
              <a:rPr lang="ru-RU" sz="1400" dirty="0" smtClean="0"/>
              <a:t>0,6%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</a:t>
            </a:r>
            <a:r>
              <a:rPr lang="ru-RU" sz="1400" dirty="0" smtClean="0"/>
              <a:t>0,6%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96752"/>
            <a:ext cx="2428892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 </a:t>
            </a:r>
            <a:r>
              <a:rPr lang="ru-RU" sz="1400" dirty="0" smtClean="0"/>
              <a:t>0,1</a:t>
            </a:r>
            <a:endParaRPr lang="ru-RU" sz="1400" dirty="0" smtClean="0"/>
          </a:p>
          <a:p>
            <a:pPr algn="ctr"/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0,1%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358615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и развитие энергетики </a:t>
            </a:r>
            <a:r>
              <a:rPr lang="ru-RU" sz="1400" dirty="0" smtClean="0"/>
              <a:t>0,02%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73" y="4399317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</a:t>
            </a:r>
            <a:r>
              <a:rPr lang="ru-RU" sz="1400" dirty="0" smtClean="0"/>
              <a:t>82,2%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4427045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</a:t>
            </a:r>
            <a:r>
              <a:rPr lang="ru-RU" sz="1400" dirty="0" smtClean="0"/>
              <a:t>1,0%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2025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году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2097" y="3140968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8,9%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11292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</a:t>
            </a:r>
            <a:r>
              <a:rPr lang="ru-RU" sz="1400" dirty="0" smtClean="0"/>
              <a:t>1,2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422108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89,9</a:t>
            </a:r>
            <a:r>
              <a:rPr lang="ru-RU" sz="1400" dirty="0" smtClean="0"/>
              <a:t>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5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</a:t>
            </a:r>
            <a:r>
              <a:rPr lang="ru-RU" sz="1600" dirty="0" smtClean="0">
                <a:effectLst/>
              </a:rPr>
              <a:t>программ</a:t>
            </a:r>
            <a:r>
              <a:rPr lang="ru-RU" sz="1600" dirty="0" smtClean="0"/>
              <a:t> Барабанщиковского сельского поселения в </a:t>
            </a:r>
            <a:r>
              <a:rPr lang="ru-RU" sz="1600" dirty="0" smtClean="0"/>
              <a:t>2026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2650819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4,9%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34076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</a:t>
            </a:r>
            <a:r>
              <a:rPr lang="ru-RU" sz="1400" dirty="0" smtClean="0"/>
              <a:t>1,3%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4365104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93,8%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67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</a:t>
            </a:r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i="1" u="sng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642492"/>
            <a:ext cx="8358246" cy="5301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Всего </a:t>
            </a:r>
          </a:p>
          <a:p>
            <a:pPr algn="ctr"/>
            <a:r>
              <a:rPr lang="ru-RU" b="1" u="sng" dirty="0" smtClean="0"/>
              <a:t>        </a:t>
            </a:r>
            <a:r>
              <a:rPr lang="ru-RU" b="1" u="sng" dirty="0" smtClean="0"/>
              <a:t>9 086,2тыс</a:t>
            </a:r>
            <a:r>
              <a:rPr lang="ru-RU" b="1" u="sng" dirty="0" smtClean="0"/>
              <a:t>. </a:t>
            </a:r>
            <a:r>
              <a:rPr lang="ru-RU" b="1" u="sng" dirty="0" err="1" smtClean="0"/>
              <a:t>руб</a:t>
            </a:r>
            <a:endParaRPr lang="ru-RU" b="1" u="sng" dirty="0"/>
          </a:p>
        </p:txBody>
      </p:sp>
      <p:sp>
        <p:nvSpPr>
          <p:cNvPr id="7" name="Овал 6"/>
          <p:cNvSpPr/>
          <p:nvPr/>
        </p:nvSpPr>
        <p:spPr>
          <a:xfrm>
            <a:off x="3203848" y="5971638"/>
            <a:ext cx="178595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Муниципальная политика </a:t>
            </a:r>
            <a:r>
              <a:rPr lang="ru-RU" sz="800" dirty="0" smtClean="0"/>
              <a:t>(7469,3 </a:t>
            </a:r>
            <a:r>
              <a:rPr lang="ru-RU" sz="800" dirty="0" smtClean="0"/>
              <a:t>тыс.руб</a:t>
            </a:r>
            <a:r>
              <a:rPr lang="ru-RU" sz="800" dirty="0" smtClean="0"/>
              <a:t>.,-</a:t>
            </a:r>
            <a:r>
              <a:rPr lang="ru-RU" sz="800" dirty="0" smtClean="0"/>
              <a:t>82,2</a:t>
            </a:r>
            <a:r>
              <a:rPr lang="ru-RU" sz="800" dirty="0" smtClean="0"/>
              <a:t>%)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989798" y="5661248"/>
            <a:ext cx="1857388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культуры </a:t>
            </a:r>
            <a:r>
              <a:rPr lang="ru-RU" sz="800" dirty="0" smtClean="0"/>
              <a:t>(1274,3  </a:t>
            </a:r>
            <a:r>
              <a:rPr lang="ru-RU" sz="800" dirty="0" smtClean="0"/>
              <a:t>тыс.руб..-</a:t>
            </a:r>
            <a:r>
              <a:rPr lang="ru-RU" sz="800" dirty="0" smtClean="0"/>
              <a:t>14,02%)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899592" y="2492896"/>
            <a:ext cx="2039782" cy="10784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Обеспечение общественного порядка и противодействие преступности системы </a:t>
            </a:r>
            <a:r>
              <a:rPr lang="ru-RU" sz="800" dirty="0" smtClean="0"/>
              <a:t>(5,0тыс.руб</a:t>
            </a:r>
            <a:r>
              <a:rPr lang="ru-RU" sz="800" dirty="0" smtClean="0"/>
              <a:t>.-0,1%)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6143636" y="4912340"/>
            <a:ext cx="1857388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Охрана окружающей среды и рациональное природопользование </a:t>
            </a:r>
            <a:r>
              <a:rPr lang="ru-RU" sz="800" dirty="0" smtClean="0"/>
              <a:t>(51,8тыс.руб</a:t>
            </a:r>
            <a:r>
              <a:rPr lang="ru-RU" sz="800" dirty="0" smtClean="0"/>
              <a:t>.-</a:t>
            </a:r>
            <a:r>
              <a:rPr lang="ru-RU" sz="800" dirty="0" smtClean="0"/>
              <a:t>0,6%)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1187624" y="5322879"/>
            <a:ext cx="2342067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Защита населения и территории от чрезвычайных ситуаций, обеспечение пожарной безопасности и безопасности  и безопасности людей на водных объектах </a:t>
            </a:r>
            <a:r>
              <a:rPr lang="ru-RU" sz="800" dirty="0" smtClean="0"/>
              <a:t>(6,4тыс.руб</a:t>
            </a:r>
            <a:r>
              <a:rPr lang="ru-RU" sz="800" dirty="0" smtClean="0"/>
              <a:t>.-</a:t>
            </a:r>
            <a:r>
              <a:rPr lang="ru-RU" sz="800" dirty="0" smtClean="0"/>
              <a:t>0,1%)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5929322" y="2837038"/>
            <a:ext cx="2071702" cy="8572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физической культуры и спорта </a:t>
            </a:r>
            <a:r>
              <a:rPr lang="ru-RU" sz="800" dirty="0" smtClean="0"/>
              <a:t>(2,0тыс.руб</a:t>
            </a:r>
            <a:r>
              <a:rPr lang="ru-RU" sz="800" dirty="0" smtClean="0"/>
              <a:t>.-</a:t>
            </a:r>
            <a:r>
              <a:rPr lang="ru-RU" sz="800" dirty="0" smtClean="0"/>
              <a:t>0,02%)</a:t>
            </a:r>
            <a:endParaRPr lang="ru-RU" sz="800" dirty="0"/>
          </a:p>
        </p:txBody>
      </p:sp>
      <p:sp>
        <p:nvSpPr>
          <p:cNvPr id="13" name="Овал 12"/>
          <p:cNvSpPr/>
          <p:nvPr/>
        </p:nvSpPr>
        <p:spPr>
          <a:xfrm>
            <a:off x="2771800" y="1772816"/>
            <a:ext cx="1714512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Управление муниципальным имуществом (3,0тыс.руб.-</a:t>
            </a:r>
            <a:r>
              <a:rPr lang="ru-RU" sz="800" dirty="0" smtClean="0"/>
              <a:t>0,03%)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362751" y="4501801"/>
            <a:ext cx="1819959" cy="8210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транспортной системы </a:t>
            </a:r>
            <a:r>
              <a:rPr lang="ru-RU" sz="800" dirty="0" smtClean="0"/>
              <a:t>(93,0тыс.руб</a:t>
            </a:r>
            <a:r>
              <a:rPr lang="ru-RU" sz="800" dirty="0" smtClean="0"/>
              <a:t>.-</a:t>
            </a:r>
            <a:r>
              <a:rPr lang="ru-RU" sz="800" dirty="0" smtClean="0"/>
              <a:t>1,0%</a:t>
            </a:r>
            <a:endParaRPr lang="ru-RU" sz="800" dirty="0"/>
          </a:p>
        </p:txBody>
      </p:sp>
      <p:sp>
        <p:nvSpPr>
          <p:cNvPr id="15" name="Овал 14"/>
          <p:cNvSpPr/>
          <p:nvPr/>
        </p:nvSpPr>
        <p:spPr>
          <a:xfrm>
            <a:off x="323528" y="3616034"/>
            <a:ext cx="2214578" cy="796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Содействие занятости </a:t>
            </a:r>
            <a:r>
              <a:rPr lang="ru-RU" sz="800" dirty="0" smtClean="0"/>
              <a:t>населения(51,1тыс.руб.-0,6%)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6357950" y="3828749"/>
            <a:ext cx="214314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Энергоэффективность и развитие </a:t>
            </a:r>
            <a:r>
              <a:rPr lang="ru-RU" sz="800" dirty="0" smtClean="0"/>
              <a:t>энергетики(2,0тыс.руб</a:t>
            </a:r>
            <a:r>
              <a:rPr lang="ru-RU" sz="800" dirty="0" smtClean="0"/>
              <a:t>.-</a:t>
            </a:r>
            <a:r>
              <a:rPr lang="ru-RU" sz="800" dirty="0" smtClean="0"/>
              <a:t>0,02%)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4918360" y="1916832"/>
            <a:ext cx="1928826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Обеспечение качественными жилищно-коммунальными  услугами населения   (</a:t>
            </a:r>
            <a:r>
              <a:rPr lang="ru-RU" sz="800" dirty="0" smtClean="0"/>
              <a:t>128,1 </a:t>
            </a:r>
            <a:r>
              <a:rPr lang="ru-RU" sz="800" dirty="0" smtClean="0"/>
              <a:t>тыс.руб.-</a:t>
            </a:r>
            <a:r>
              <a:rPr lang="ru-RU" sz="800" dirty="0" smtClean="0"/>
              <a:t>1,4%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лево/вправо 4"/>
          <p:cNvSpPr/>
          <p:nvPr/>
        </p:nvSpPr>
        <p:spPr>
          <a:xfrm>
            <a:off x="535704" y="5643578"/>
            <a:ext cx="8286808" cy="9132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Основа формирования проекта  местного бюджета  на </a:t>
            </a:r>
            <a:r>
              <a:rPr lang="ru-RU" b="1" u="sng" dirty="0" smtClean="0">
                <a:solidFill>
                  <a:schemeClr val="bg1"/>
                </a:solidFill>
              </a:rPr>
              <a:t>2024 </a:t>
            </a:r>
            <a:r>
              <a:rPr lang="ru-RU" b="1" u="sng" dirty="0" smtClean="0">
                <a:solidFill>
                  <a:schemeClr val="bg1"/>
                </a:solidFill>
              </a:rPr>
              <a:t>года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8844" y="404664"/>
            <a:ext cx="28853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Об утверждении Порядка и сроков составления проекта местного бюджета на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2024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год и на плановый период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2025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и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2026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годов (Распоряжение Администрации </a:t>
            </a:r>
            <a:r>
              <a:rPr lang="ru-RU" sz="2000" b="1" i="1" dirty="0">
                <a:solidFill>
                  <a:srgbClr val="2C0CB4"/>
                </a:solidFill>
                <a:cs typeface="Aharoni" pitchFamily="2" charset="-79"/>
              </a:rPr>
              <a:t>Барабанщиковского сельского поселения от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23.06.2023 </a:t>
            </a:r>
            <a:r>
              <a:rPr lang="ru-RU" sz="2000" b="1" i="1" dirty="0">
                <a:solidFill>
                  <a:srgbClr val="2C0CB4"/>
                </a:solidFill>
                <a:cs typeface="Aharoni" pitchFamily="2" charset="-79"/>
              </a:rPr>
              <a:t>№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155-А</a:t>
            </a:r>
            <a:endParaRPr lang="ru-RU" sz="2000" b="1" i="1" dirty="0">
              <a:solidFill>
                <a:srgbClr val="2C0CB4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C0CB4"/>
                </a:solidFill>
              </a:rPr>
              <a:t>Основные направления </a:t>
            </a:r>
            <a:r>
              <a:rPr lang="ru-RU" sz="2000" b="1" i="1" dirty="0">
                <a:solidFill>
                  <a:srgbClr val="2C0CB4"/>
                </a:solidFill>
              </a:rPr>
              <a:t>бюджетной политики и основные направления налоговой политики и основные направления налоговой политики  Барабанщиковского сельского поселения на </a:t>
            </a:r>
            <a:r>
              <a:rPr lang="ru-RU" sz="2000" b="1" i="1" dirty="0" smtClean="0">
                <a:solidFill>
                  <a:srgbClr val="2C0CB4"/>
                </a:solidFill>
              </a:rPr>
              <a:t>2024-2026 </a:t>
            </a:r>
            <a:r>
              <a:rPr lang="ru-RU" sz="2000" b="1" i="1" dirty="0">
                <a:solidFill>
                  <a:srgbClr val="2C0CB4"/>
                </a:solidFill>
              </a:rPr>
              <a:t>годы (Администрации Барабанщиковского сельского поселения Постановление от </a:t>
            </a:r>
            <a:r>
              <a:rPr lang="ru-RU" sz="2000" b="1" i="1" dirty="0" smtClean="0">
                <a:solidFill>
                  <a:srgbClr val="2C0CB4"/>
                </a:solidFill>
              </a:rPr>
              <a:t>04.10.2023 </a:t>
            </a:r>
            <a:r>
              <a:rPr lang="ru-RU" sz="2000" b="1" i="1" dirty="0" smtClean="0">
                <a:solidFill>
                  <a:srgbClr val="2C0CB4"/>
                </a:solidFill>
              </a:rPr>
              <a:t>№ </a:t>
            </a:r>
            <a:r>
              <a:rPr lang="ru-RU" sz="2000" b="1" i="1" dirty="0" smtClean="0">
                <a:solidFill>
                  <a:srgbClr val="2C0CB4"/>
                </a:solidFill>
              </a:rPr>
              <a:t>74)  </a:t>
            </a:r>
            <a:endParaRPr lang="ru-RU" sz="2000" b="1" i="1" dirty="0">
              <a:solidFill>
                <a:srgbClr val="2C0CB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54868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>Муниципальные программы  Барабанщиковского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</a:t>
            </a:r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u="sng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7 435,0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66834" y="5013177"/>
            <a:ext cx="2592288" cy="10768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Муниципальная политика </a:t>
            </a:r>
            <a:r>
              <a:rPr lang="ru-RU" sz="1200" dirty="0" smtClean="0"/>
              <a:t>(6682,6 тыс.руб-89,9</a:t>
            </a:r>
            <a:r>
              <a:rPr lang="ru-RU" sz="1200" dirty="0" smtClean="0"/>
              <a:t>%)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611560" y="3212975"/>
            <a:ext cx="2251535" cy="12391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транспортной системы </a:t>
            </a:r>
            <a:r>
              <a:rPr lang="ru-RU" sz="1200" dirty="0" smtClean="0"/>
              <a:t>(</a:t>
            </a:r>
            <a:r>
              <a:rPr lang="ru-RU" sz="1200" dirty="0" smtClean="0"/>
              <a:t>89,6тыс.руб</a:t>
            </a:r>
            <a:r>
              <a:rPr lang="ru-RU" sz="1200" dirty="0" smtClean="0"/>
              <a:t>.-</a:t>
            </a:r>
            <a:r>
              <a:rPr lang="ru-RU" sz="1200" dirty="0" smtClean="0"/>
              <a:t>1,2%)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6084168" y="3313488"/>
            <a:ext cx="2489881" cy="10892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</a:t>
            </a:r>
            <a:r>
              <a:rPr lang="ru-RU" sz="1200" dirty="0" smtClean="0"/>
              <a:t>культуры </a:t>
            </a:r>
            <a:r>
              <a:rPr lang="ru-RU" sz="1200" dirty="0" smtClean="0"/>
              <a:t>(662,8 </a:t>
            </a:r>
            <a:r>
              <a:rPr lang="ru-RU" sz="1200" dirty="0" smtClean="0"/>
              <a:t>тыс.руб</a:t>
            </a:r>
            <a:r>
              <a:rPr lang="ru-RU" sz="1200" dirty="0" smtClean="0"/>
              <a:t>.-8,9)%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63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F4D0CC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Всего </a:t>
            </a:r>
            <a:endParaRPr lang="ru-RU" b="1" dirty="0" smtClean="0"/>
          </a:p>
          <a:p>
            <a:pPr algn="ctr"/>
            <a:r>
              <a:rPr lang="ru-RU" b="1" dirty="0" smtClean="0"/>
              <a:t>        </a:t>
            </a:r>
            <a:r>
              <a:rPr lang="ru-RU" b="1" dirty="0" smtClean="0"/>
              <a:t>6 822,3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580112" y="3100119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</a:t>
            </a:r>
            <a:r>
              <a:rPr lang="ru-RU" dirty="0" smtClean="0"/>
              <a:t>(6400,9тыс.руб-93,8%)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5785" y="314324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транспортной системы (</a:t>
            </a:r>
            <a:r>
              <a:rPr lang="ru-RU" dirty="0" smtClean="0"/>
              <a:t>89,6 </a:t>
            </a:r>
            <a:r>
              <a:rPr lang="ru-RU" dirty="0" smtClean="0"/>
              <a:t>тыс.руб.-</a:t>
            </a:r>
            <a:r>
              <a:rPr lang="ru-RU" dirty="0" smtClean="0"/>
              <a:t>1,3%)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4509120"/>
            <a:ext cx="3036115" cy="16345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культуры </a:t>
            </a:r>
            <a:r>
              <a:rPr lang="ru-RU" dirty="0" smtClean="0"/>
              <a:t>(331,8тыс.руб.-4,9%)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«Общегосударственные вопросы</a:t>
            </a:r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 2024 год</a:t>
            </a:r>
            <a:endParaRPr lang="ru-RU" sz="3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7345,5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-Резервные фонды – 92,4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46,3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966262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Раздел «Общегосударственные вопросы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на 2025 год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-6682,6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190,7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8082384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вопросы»на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-6760,0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Обеспечение проведения выборов и референдумов – 164,2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359,1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1269904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672408" cy="252028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9872567"/>
              </p:ext>
            </p:extLst>
          </p:nvPr>
        </p:nvGraphicFramePr>
        <p:xfrm>
          <a:off x="6732240" y="3861048"/>
          <a:ext cx="2197478" cy="25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3717032"/>
            <a:ext cx="5500726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Финансовое обеспечение выполнения  муниципального задания Барабанщиковского СДК учреждениями культуры –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2024 </a:t>
            </a:r>
            <a:r>
              <a:rPr lang="ru-RU" dirty="0" smtClean="0"/>
              <a:t>году -   </a:t>
            </a:r>
            <a:r>
              <a:rPr lang="ru-RU" dirty="0" smtClean="0"/>
              <a:t>1274,3 </a:t>
            </a:r>
            <a:r>
              <a:rPr lang="ru-RU" dirty="0" smtClean="0"/>
              <a:t>тыс</a:t>
            </a:r>
            <a:r>
              <a:rPr lang="ru-RU" dirty="0" smtClean="0"/>
              <a:t>. рублей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2025 </a:t>
            </a:r>
            <a:r>
              <a:rPr lang="ru-RU" dirty="0" smtClean="0"/>
              <a:t>году </a:t>
            </a:r>
            <a:r>
              <a:rPr lang="ru-RU" dirty="0"/>
              <a:t>-    </a:t>
            </a:r>
            <a:r>
              <a:rPr lang="ru-RU" dirty="0" smtClean="0"/>
              <a:t>662,8</a:t>
            </a:r>
            <a:r>
              <a:rPr lang="ru-RU" dirty="0" smtClean="0"/>
              <a:t> </a:t>
            </a:r>
            <a:r>
              <a:rPr lang="ru-RU" dirty="0"/>
              <a:t>тыс.рублей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2026 </a:t>
            </a:r>
            <a:r>
              <a:rPr lang="ru-RU" dirty="0" smtClean="0"/>
              <a:t>году </a:t>
            </a:r>
            <a:r>
              <a:rPr lang="ru-RU" dirty="0"/>
              <a:t>-    </a:t>
            </a:r>
            <a:r>
              <a:rPr lang="ru-RU" dirty="0" smtClean="0"/>
              <a:t>331,8 </a:t>
            </a:r>
            <a:r>
              <a:rPr lang="ru-RU" dirty="0" smtClean="0"/>
              <a:t>тыс.рублей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5477200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780928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3548699"/>
            <a:ext cx="1811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0577" cy="6818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6544" y="34221"/>
            <a:ext cx="4494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Дорожное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хозяйство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8541" y="788255"/>
            <a:ext cx="428628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дорожной деятельности в отношении автомобильных дорог муниципального значения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44824"/>
            <a:ext cx="28098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870" y="4074463"/>
            <a:ext cx="2643206" cy="5715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расходов  бюджета Барабанщиковского сельского поселения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1556793"/>
            <a:ext cx="5550802" cy="14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945836" y="3052118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5836" y="3527351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6938" y="4156222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3071810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93,0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357187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89,6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75476" y="4120503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89,6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2024-2026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85654"/>
              </p:ext>
            </p:extLst>
          </p:nvPr>
        </p:nvGraphicFramePr>
        <p:xfrm>
          <a:off x="539552" y="1689100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ВИКА\Рабочий стол\фотки\фото админ\image (7).jpg"/>
          <p:cNvPicPr>
            <a:picLocks noChangeAspect="1" noChangeArrowheads="1"/>
          </p:cNvPicPr>
          <p:nvPr/>
        </p:nvPicPr>
        <p:blipFill>
          <a:blip r:embed="rId3" cstate="print"/>
          <a:srcRect l="6211" r="6211"/>
          <a:stretch>
            <a:fillRect/>
          </a:stretch>
        </p:blipFill>
        <p:spPr>
          <a:xfrm>
            <a:off x="0" y="722"/>
            <a:ext cx="9116492" cy="6857278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9314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596" y="214290"/>
            <a:ext cx="2571768" cy="24288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*Особенности формирования бюджета на </a:t>
            </a:r>
            <a:r>
              <a:rPr lang="ru-RU" sz="2000" dirty="0" smtClean="0"/>
              <a:t>2024 </a:t>
            </a:r>
            <a:r>
              <a:rPr lang="ru-RU" sz="2000" dirty="0" smtClean="0"/>
              <a:t>год и плановый период </a:t>
            </a:r>
            <a:r>
              <a:rPr lang="ru-RU" sz="2000" dirty="0" smtClean="0"/>
              <a:t>2025 </a:t>
            </a:r>
            <a:r>
              <a:rPr lang="ru-RU" sz="2000" dirty="0" smtClean="0"/>
              <a:t>и </a:t>
            </a:r>
            <a:r>
              <a:rPr lang="ru-RU" sz="2000" dirty="0" smtClean="0"/>
              <a:t>2026 </a:t>
            </a:r>
            <a:r>
              <a:rPr lang="ru-RU" sz="2000" dirty="0" smtClean="0"/>
              <a:t>годов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643182"/>
            <a:ext cx="20002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Основание </a:t>
            </a:r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928794" y="3214686"/>
            <a:ext cx="2786082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43438" y="285728"/>
            <a:ext cx="235745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2500306"/>
            <a:ext cx="1071570" cy="12144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 в Собрание депутатов  </a:t>
            </a:r>
            <a:r>
              <a:rPr lang="ru-RU" sz="1400" dirty="0" smtClean="0"/>
              <a:t>-</a:t>
            </a:r>
            <a:r>
              <a:rPr lang="ru-RU" sz="1400" dirty="0" smtClean="0">
                <a:solidFill>
                  <a:schemeClr val="bg2"/>
                </a:solidFill>
              </a:rPr>
              <a:t>26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</a:rPr>
              <a:t>октября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357950" y="3500438"/>
            <a:ext cx="1571636" cy="1500198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о бюджете  на 3 года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257176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целях повышения точности расчетов в рамках изменений макроэкономических условий</a:t>
            </a:r>
            <a:endParaRPr lang="ru-RU" sz="1400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143504" y="3214686"/>
            <a:ext cx="1357322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7929586" y="3786190"/>
            <a:ext cx="50006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929454" y="500063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929066"/>
            <a:ext cx="928694" cy="1285884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357422" y="3714752"/>
            <a:ext cx="3571900" cy="2571768"/>
          </a:xfrm>
          <a:prstGeom prst="round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-Прогноз социально –экономического развития Ростовской области на 3-х-летний период</a:t>
            </a:r>
          </a:p>
          <a:p>
            <a:pPr algn="ctr"/>
            <a:r>
              <a:rPr lang="ru-RU" sz="1600" dirty="0" smtClean="0"/>
              <a:t>- Основные  направления бюджета и налоговой политики Барабанщиковского сельского поселения </a:t>
            </a:r>
            <a:r>
              <a:rPr lang="ru-RU" sz="1600" dirty="0" smtClean="0"/>
              <a:t>2024-2026 </a:t>
            </a:r>
            <a:r>
              <a:rPr lang="ru-RU" sz="1600" dirty="0" smtClean="0"/>
              <a:t>годы</a:t>
            </a:r>
          </a:p>
          <a:p>
            <a:pPr algn="ctr"/>
            <a:r>
              <a:rPr lang="ru-RU" sz="1600" dirty="0" smtClean="0"/>
              <a:t>- Документы стратегического планирования –на долгосрочный период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16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chemeClr val="tx2">
                    <a:lumMod val="10000"/>
                  </a:schemeClr>
                </a:solidFill>
              </a:rPr>
              <a:t>Б</a:t>
            </a:r>
            <a:r>
              <a:rPr lang="ru-RU" sz="6000" i="1" dirty="0" smtClean="0">
                <a:solidFill>
                  <a:schemeClr val="tx2">
                    <a:lumMod val="10000"/>
                  </a:schemeClr>
                </a:solidFill>
              </a:rPr>
              <a:t>лагодарим за внимание!</a:t>
            </a:r>
            <a:endParaRPr lang="ru-RU" sz="6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88" y="185170"/>
            <a:ext cx="8229600" cy="87549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Бюджет на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2024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год и плановый период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2025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и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2026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годов содержит приоритетные пути реализации основных задач:</a:t>
            </a:r>
            <a:endParaRPr lang="ru-RU" sz="2000" i="1" u="sng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 .в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  <p:pic>
        <p:nvPicPr>
          <p:cNvPr id="1026" name="Picture 2" descr="https://cbkg.ru/uploads/canstockphoto6920134-Time-is-Mon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" y="3286124"/>
            <a:ext cx="1296145" cy="94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местного бюджета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09903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 </a:t>
                      </a:r>
                    </a:p>
                    <a:p>
                      <a:pPr algn="ctr"/>
                      <a:r>
                        <a:rPr lang="ru-RU" dirty="0" smtClean="0"/>
                        <a:t>9 305,5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71395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</a:t>
                      </a:r>
                      <a:r>
                        <a:rPr lang="ru-RU" dirty="0" smtClean="0"/>
                        <a:t>9 305,5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   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83022"/>
              </p:ext>
            </p:extLst>
          </p:nvPr>
        </p:nvGraphicFramePr>
        <p:xfrm>
          <a:off x="500034" y="1857364"/>
          <a:ext cx="3643339" cy="449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9"/>
              </a:tblGrid>
              <a:tr h="7380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 доходы физических лиц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442,8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Налог на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имущество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1 674,9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38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Безвозмездные поступления 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6 793,9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8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Иные доходы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4,2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ЕСХН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229,8</a:t>
                      </a:r>
                      <a:endParaRPr lang="ru-RU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353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144,9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79284"/>
              </p:ext>
            </p:extLst>
          </p:nvPr>
        </p:nvGraphicFramePr>
        <p:xfrm>
          <a:off x="5214942" y="1857362"/>
          <a:ext cx="3533522" cy="486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7 484,2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 кинематография 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1</a:t>
                      </a:r>
                      <a:r>
                        <a:rPr lang="ru-RU" b="1" baseline="0" dirty="0" smtClean="0"/>
                        <a:t> 274,3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</a:t>
                      </a:r>
                      <a:r>
                        <a:rPr lang="ru-RU" b="1" dirty="0" smtClean="0"/>
                        <a:t>233,0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Социальная политика </a:t>
                      </a:r>
                      <a:r>
                        <a:rPr lang="ru-RU" b="1" dirty="0" smtClean="0"/>
                        <a:t>80,7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</a:t>
                      </a:r>
                      <a:r>
                        <a:rPr lang="ru-RU" b="1" dirty="0" smtClean="0"/>
                        <a:t>2,0</a:t>
                      </a:r>
                      <a:endParaRPr lang="ru-RU" b="1" dirty="0" smtClean="0"/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</a:t>
                      </a:r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126,9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и правоохранительная деятельность </a:t>
                      </a:r>
                      <a:r>
                        <a:rPr lang="ru-RU" b="1" dirty="0" smtClean="0"/>
                        <a:t>11,4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</a:t>
                      </a:r>
                      <a:r>
                        <a:rPr lang="ru-RU" b="1" baseline="0" dirty="0" smtClean="0"/>
                        <a:t>93,0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плановый период </a:t>
            </a:r>
            <a:r>
              <a:rPr lang="ru-RU" sz="2800" dirty="0" smtClean="0"/>
              <a:t>2025 </a:t>
            </a:r>
            <a:r>
              <a:rPr lang="ru-RU" sz="2800" dirty="0" smtClean="0"/>
              <a:t>-</a:t>
            </a:r>
            <a:r>
              <a:rPr lang="ru-RU" sz="2800" dirty="0" smtClean="0"/>
              <a:t>2026 </a:t>
            </a:r>
            <a:r>
              <a:rPr lang="ru-RU" sz="2800" dirty="0" smtClean="0"/>
              <a:t>годов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71779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</a:t>
                      </a:r>
                      <a:r>
                        <a:rPr lang="ru-RU" i="1" dirty="0" smtClean="0"/>
                        <a:t>2025 </a:t>
                      </a:r>
                      <a:r>
                        <a:rPr lang="ru-RU" i="1" dirty="0" smtClean="0"/>
                        <a:t>год </a:t>
                      </a:r>
                    </a:p>
                    <a:p>
                      <a:pPr algn="ctr"/>
                      <a:r>
                        <a:rPr lang="ru-RU" i="1" dirty="0" smtClean="0"/>
                        <a:t>7 757,0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06037"/>
              </p:ext>
            </p:extLst>
          </p:nvPr>
        </p:nvGraphicFramePr>
        <p:xfrm>
          <a:off x="4860032" y="1124744"/>
          <a:ext cx="4087258" cy="640080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55436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Расходы бюджета на 2025год</a:t>
                      </a:r>
                    </a:p>
                    <a:p>
                      <a:pPr algn="ctr"/>
                      <a:r>
                        <a:rPr lang="ru-RU" sz="1800" i="1" dirty="0" smtClean="0"/>
                        <a:t>                     </a:t>
                      </a:r>
                      <a:r>
                        <a:rPr lang="ru-RU" sz="1800" i="1" dirty="0" smtClean="0"/>
                        <a:t>7 757,0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19297"/>
              </p:ext>
            </p:extLst>
          </p:nvPr>
        </p:nvGraphicFramePr>
        <p:xfrm>
          <a:off x="251521" y="1857362"/>
          <a:ext cx="3963290" cy="445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</a:t>
                      </a:r>
                      <a:r>
                        <a:rPr lang="ru-RU" baseline="0" dirty="0" smtClean="0"/>
                        <a:t>480,9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629897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</a:t>
                      </a:r>
                      <a:r>
                        <a:rPr lang="ru-RU" baseline="0" dirty="0" smtClean="0"/>
                        <a:t>433,8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</a:t>
                      </a:r>
                      <a:r>
                        <a:rPr lang="ru-RU" baseline="0" dirty="0" smtClean="0"/>
                        <a:t>5 432,7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</a:t>
                      </a:r>
                      <a:r>
                        <a:rPr lang="ru-RU" dirty="0" smtClean="0"/>
                        <a:t>4,3</a:t>
                      </a:r>
                      <a:endParaRPr lang="ru-RU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98481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</a:t>
                      </a:r>
                      <a:r>
                        <a:rPr lang="ru-RU" dirty="0" smtClean="0"/>
                        <a:t>239,0</a:t>
                      </a:r>
                      <a:endParaRPr lang="ru-RU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166,3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69853"/>
              </p:ext>
            </p:extLst>
          </p:nvPr>
        </p:nvGraphicFramePr>
        <p:xfrm>
          <a:off x="5214942" y="1844824"/>
          <a:ext cx="3533522" cy="487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207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6 873,3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02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</a:t>
                      </a:r>
                      <a:r>
                        <a:rPr lang="ru-RU" b="1" baseline="0" dirty="0" smtClean="0"/>
                        <a:t> кинематография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smtClean="0"/>
                        <a:t>662,8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923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0,0</a:t>
                      </a:r>
                    </a:p>
                    <a:p>
                      <a:r>
                        <a:rPr lang="ru-RU" b="1" dirty="0" smtClean="0"/>
                        <a:t>Социальная политика 0,0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92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57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131,3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91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Национальная безопасность и правоохранительная деятельность 0,0</a:t>
                      </a:r>
                      <a:endParaRPr lang="ru-RU" sz="1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09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</a:t>
                      </a:r>
                      <a:r>
                        <a:rPr lang="ru-RU" b="1" baseline="0" dirty="0" smtClean="0"/>
                        <a:t>89,6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2026 </a:t>
            </a:r>
            <a:r>
              <a:rPr lang="ru-RU" dirty="0" smtClean="0"/>
              <a:t>год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966562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</a:t>
                      </a:r>
                      <a:r>
                        <a:rPr lang="ru-RU" i="1" dirty="0" smtClean="0"/>
                        <a:t>2026 </a:t>
                      </a:r>
                      <a:r>
                        <a:rPr lang="ru-RU" i="1" dirty="0" smtClean="0"/>
                        <a:t>год </a:t>
                      </a:r>
                    </a:p>
                    <a:p>
                      <a:pPr algn="ctr"/>
                      <a:r>
                        <a:rPr lang="ru-RU" i="1" dirty="0" smtClean="0"/>
                        <a:t>7 181,4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89924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Расходы бюджета на </a:t>
                      </a:r>
                      <a:r>
                        <a:rPr lang="ru-RU" i="1" dirty="0" smtClean="0"/>
                        <a:t>2026 </a:t>
                      </a:r>
                      <a:r>
                        <a:rPr lang="ru-RU" i="1" dirty="0" smtClean="0"/>
                        <a:t>год</a:t>
                      </a:r>
                    </a:p>
                    <a:p>
                      <a:pPr algn="ctr"/>
                      <a:r>
                        <a:rPr lang="ru-RU" i="1" dirty="0" smtClean="0"/>
                        <a:t>                             </a:t>
                      </a:r>
                      <a:r>
                        <a:rPr lang="ru-RU" i="1" dirty="0" smtClean="0"/>
                        <a:t>7 181,4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05451"/>
              </p:ext>
            </p:extLst>
          </p:nvPr>
        </p:nvGraphicFramePr>
        <p:xfrm>
          <a:off x="500034" y="1928802"/>
          <a:ext cx="3963290" cy="424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2752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</a:t>
                      </a:r>
                      <a:r>
                        <a:rPr lang="ru-RU" baseline="0" dirty="0" smtClean="0"/>
                        <a:t>541,3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3716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</a:t>
                      </a:r>
                      <a:r>
                        <a:rPr lang="ru-RU" baseline="0" dirty="0" smtClean="0"/>
                        <a:t>433,8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9683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Безвозмездные поступления 4 780,2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0568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</a:t>
                      </a:r>
                      <a:r>
                        <a:rPr lang="ru-RU" dirty="0" smtClean="0"/>
                        <a:t>4,5</a:t>
                      </a:r>
                      <a:endParaRPr lang="ru-RU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3872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</a:t>
                      </a:r>
                      <a:r>
                        <a:rPr lang="ru-RU" dirty="0" smtClean="0"/>
                        <a:t>248,6</a:t>
                      </a:r>
                      <a:endParaRPr lang="ru-RU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  <a:tr h="1026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173,0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54708"/>
              </p:ext>
            </p:extLst>
          </p:nvPr>
        </p:nvGraphicFramePr>
        <p:xfrm>
          <a:off x="5214942" y="1857362"/>
          <a:ext cx="3533522" cy="299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92658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</a:t>
                      </a:r>
                      <a:r>
                        <a:rPr lang="ru-RU" baseline="0" dirty="0" smtClean="0"/>
                        <a:t> 4 655,5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649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r>
                        <a:rPr lang="ru-RU" baseline="0" dirty="0" smtClean="0"/>
                        <a:t> 671,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 97,9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3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100,6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44233"/>
              </p:ext>
            </p:extLst>
          </p:nvPr>
        </p:nvGraphicFramePr>
        <p:xfrm>
          <a:off x="5214942" y="1857362"/>
          <a:ext cx="3533522" cy="486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6 760,0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 кинематография </a:t>
                      </a:r>
                      <a:r>
                        <a:rPr lang="ru-RU" b="1" dirty="0" smtClean="0"/>
                        <a:t>331,8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0,0</a:t>
                      </a:r>
                    </a:p>
                    <a:p>
                      <a:r>
                        <a:rPr lang="ru-RU" b="1" dirty="0" smtClean="0"/>
                        <a:t>Социальная политика 0,0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0,0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и правоохранительная деятельность 0,0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</a:t>
                      </a:r>
                      <a:r>
                        <a:rPr lang="ru-RU" b="1" baseline="0" dirty="0" smtClean="0"/>
                        <a:t>89,6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Динамика доходов местного бюджета Барабанщиковского сельского поселения    </a:t>
            </a:r>
            <a:r>
              <a:rPr lang="ru-RU" sz="3200" dirty="0" smtClean="0">
                <a:latin typeface="+mn-lt"/>
              </a:rPr>
              <a:t>2024-2026 </a:t>
            </a:r>
            <a:r>
              <a:rPr lang="ru-RU" sz="3200" dirty="0" smtClean="0">
                <a:latin typeface="+mn-lt"/>
              </a:rPr>
              <a:t>годы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57912"/>
              </p:ext>
            </p:extLst>
          </p:nvPr>
        </p:nvGraphicFramePr>
        <p:xfrm>
          <a:off x="539552" y="1700808"/>
          <a:ext cx="8291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700808"/>
            <a:ext cx="6768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2023год                         2024 год                   2025 год              2026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179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FFC00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Барабанщиковского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4984" y="5138563"/>
            <a:ext cx="2000264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9566,5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35007" y="5601126"/>
            <a:ext cx="164307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9305,5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50083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6072206"/>
            <a:ext cx="642942" cy="642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flipH="1">
            <a:off x="4038697" y="5643577"/>
            <a:ext cx="1426646" cy="7500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7757,0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5796136" y="5643579"/>
            <a:ext cx="1440160" cy="750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7181,4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6512976"/>
            <a:ext cx="648072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305" y="6471920"/>
            <a:ext cx="86409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24582</TotalTime>
  <Words>1210</Words>
  <Application>Microsoft Office PowerPoint</Application>
  <PresentationFormat>Экран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 ПРОЕКТ бюджета Барабанщиковского сельского поселения Дубовского района  2024 год и плановый период 2025 и 2026 годов.</vt:lpstr>
      <vt:lpstr>Презентация PowerPoint</vt:lpstr>
      <vt:lpstr>Презентация PowerPoint</vt:lpstr>
      <vt:lpstr> Бюджет на 2024 год и плановый период 2025 и 2026 годов содержит приоритетные пути реализации основных задач:</vt:lpstr>
      <vt:lpstr>Основные параметры местного бюджета на 2024 год</vt:lpstr>
      <vt:lpstr>Основные параметры местного бюджета на плановый период 2025 -2026 годов</vt:lpstr>
      <vt:lpstr>2026 год</vt:lpstr>
      <vt:lpstr>Динамика доходов местного бюджета Барабанщиковского сельского поселения    2024-2026 годы</vt:lpstr>
      <vt:lpstr>Презентация PowerPoint</vt:lpstr>
      <vt:lpstr>Основные направления налоговой политики Барабанщиковского сельского поселения </vt:lpstr>
      <vt:lpstr>Налоговые и неналоговые доходы местного бюджета</vt:lpstr>
      <vt:lpstr>Структура налоговых и неналоговых доходов местного бюджета  2024 год</vt:lpstr>
      <vt:lpstr>Структура налоговых и неналоговых доходов местного бюджета  2025 года</vt:lpstr>
      <vt:lpstr>Структура налоговых и неналоговых доходов местного бюджета  2026 года</vt:lpstr>
      <vt:lpstr>Динамика поступлений имущественных налогов в местный бюджет                                         тыс.рублей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2024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2025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2026 году</vt:lpstr>
      <vt:lpstr>Структура муниципальных программ Барабанщиковского сельского поселения на 2024 год</vt:lpstr>
      <vt:lpstr>Структура муниципальных программ Барабанщиковского сельского поселения на 2025 год</vt:lpstr>
      <vt:lpstr>Структура муниципальных программ Барабанщиковского сельского поселения на 2026 год</vt:lpstr>
      <vt:lpstr>Раздел «Общегосударственные вопросы» на 2024 год</vt:lpstr>
      <vt:lpstr>Раздел «Общегосударственные вопросы» на 2025 год</vt:lpstr>
      <vt:lpstr>Раздел «Общегосударственные вопросы»на 2026 год</vt:lpstr>
      <vt:lpstr>Культура, кинематография </vt:lpstr>
      <vt:lpstr>Динамика расходов местного бюджета на культуру ,кинематографию</vt:lpstr>
      <vt:lpstr>Презентация PowerPoint</vt:lpstr>
      <vt:lpstr>Структура Безвозмездных поступлений (в сопоставимых условиях) в 2024-2026 годах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1</cp:lastModifiedBy>
  <cp:revision>287</cp:revision>
  <dcterms:created xsi:type="dcterms:W3CDTF">2015-12-04T10:25:22Z</dcterms:created>
  <dcterms:modified xsi:type="dcterms:W3CDTF">2023-12-14T07:54:54Z</dcterms:modified>
</cp:coreProperties>
</file>