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3" r:id="rId8"/>
    <p:sldId id="261" r:id="rId9"/>
    <p:sldId id="262" r:id="rId10"/>
    <p:sldId id="263" r:id="rId11"/>
    <p:sldId id="264" r:id="rId12"/>
    <p:sldId id="265" r:id="rId13"/>
    <p:sldId id="284" r:id="rId14"/>
    <p:sldId id="285" r:id="rId15"/>
    <p:sldId id="268" r:id="rId16"/>
    <p:sldId id="286" r:id="rId17"/>
    <p:sldId id="292" r:id="rId18"/>
    <p:sldId id="287" r:id="rId19"/>
    <p:sldId id="270" r:id="rId20"/>
    <p:sldId id="288" r:id="rId21"/>
    <p:sldId id="289" r:id="rId22"/>
    <p:sldId id="272" r:id="rId23"/>
    <p:sldId id="290" r:id="rId24"/>
    <p:sldId id="291" r:id="rId25"/>
    <p:sldId id="273" r:id="rId26"/>
    <p:sldId id="274" r:id="rId27"/>
    <p:sldId id="276" r:id="rId28"/>
    <p:sldId id="279" r:id="rId29"/>
    <p:sldId id="280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CB4"/>
    <a:srgbClr val="EE30E5"/>
    <a:srgbClr val="57C75A"/>
    <a:srgbClr val="F4D0CC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58854235011727E-2"/>
          <c:y val="4.3250455336612426E-2"/>
          <c:w val="0.89209208632121761"/>
          <c:h val="0.8814319452720741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ED9A7"/>
            </a:solidFill>
          </c:spPr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2489.8000000000002</c:v>
                </c:pt>
                <c:pt idx="1">
                  <c:v>2865</c:v>
                </c:pt>
                <c:pt idx="2">
                  <c:v>2571</c:v>
                </c:pt>
                <c:pt idx="3">
                  <c:v>2664.9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7EA9CA"/>
            </a:solidFill>
          </c:spPr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7076.7</c:v>
                </c:pt>
                <c:pt idx="1">
                  <c:v>7132.2</c:v>
                </c:pt>
                <c:pt idx="2">
                  <c:v>5456.4</c:v>
                </c:pt>
                <c:pt idx="3">
                  <c:v>4949.3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34928128"/>
        <c:axId val="34929664"/>
        <c:axId val="0"/>
      </c:bar3DChart>
      <c:catAx>
        <c:axId val="34928128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one"/>
        <c:crossAx val="34929664"/>
        <c:crosses val="autoZero"/>
        <c:auto val="1"/>
        <c:lblAlgn val="ctr"/>
        <c:lblOffset val="100"/>
        <c:noMultiLvlLbl val="1"/>
      </c:catAx>
      <c:valAx>
        <c:axId val="34929664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minorTickMark val="cross"/>
        <c:tickLblPos val="nextTo"/>
        <c:crossAx val="3492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18070586101158"/>
          <c:y val="0.63817614541145251"/>
          <c:w val="0.25297023469521657"/>
          <c:h val="0.26878915810701171"/>
        </c:manualLayout>
      </c:layout>
      <c:overlay val="1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41699136243497908"/>
                  <c:y val="-0.7115957489153365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0.41150050112292536"/>
                  <c:y val="-9.857501094614495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5.0387816464031676E-2"/>
                  <c:y val="-8.088225928432113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4"/>
                <c:pt idx="1">
                  <c:v>0104</c:v>
                </c:pt>
                <c:pt idx="2">
                  <c:v>0107</c:v>
                </c:pt>
                <c:pt idx="3">
                  <c:v>0113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6330.6</c:v>
                </c:pt>
                <c:pt idx="2">
                  <c:v>164.2</c:v>
                </c:pt>
                <c:pt idx="3">
                  <c:v>372.3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1410.5</c:v>
                </c:pt>
                <c:pt idx="1">
                  <c:v>903.3</c:v>
                </c:pt>
                <c:pt idx="2">
                  <c:v>488.4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582592"/>
        <c:axId val="45588480"/>
        <c:axId val="39140416"/>
      </c:bar3DChart>
      <c:catAx>
        <c:axId val="4558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5588480"/>
        <c:crosses val="autoZero"/>
        <c:auto val="1"/>
        <c:lblAlgn val="ctr"/>
        <c:lblOffset val="100"/>
        <c:noMultiLvlLbl val="1"/>
      </c:catAx>
      <c:valAx>
        <c:axId val="45588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5582592"/>
        <c:crosses val="autoZero"/>
        <c:crossBetween val="between"/>
      </c:valAx>
      <c:serAx>
        <c:axId val="39140416"/>
        <c:scaling>
          <c:orientation val="minMax"/>
        </c:scaling>
        <c:delete val="1"/>
        <c:axPos val="b"/>
        <c:majorTickMark val="none"/>
        <c:minorTickMark val="none"/>
        <c:tickLblPos val="none"/>
        <c:crossAx val="45588480"/>
        <c:crosses val="autoZero"/>
      </c:serAx>
    </c:plotArea>
    <c:legend>
      <c:legendPos val="t"/>
      <c:layout/>
      <c:overlay val="0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89.5</c:v>
                </c:pt>
                <c:pt idx="1">
                  <c:v>93</c:v>
                </c:pt>
                <c:pt idx="2">
                  <c:v>89.6</c:v>
                </c:pt>
                <c:pt idx="3">
                  <c:v>89.6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117.8</c:v>
                </c:pt>
                <c:pt idx="1">
                  <c:v>141.19999999999999</c:v>
                </c:pt>
                <c:pt idx="2">
                  <c:v>155.19999999999999</c:v>
                </c:pt>
                <c:pt idx="3">
                  <c:v>169.3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69295.600000000006</c:v>
                </c:pt>
                <c:pt idx="1">
                  <c:v>6898</c:v>
                </c:pt>
                <c:pt idx="2">
                  <c:v>5211.6000000000004</c:v>
                </c:pt>
                <c:pt idx="3">
                  <c:v>4690.3999999999996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69502.900000000009</c:v>
                </c:pt>
                <c:pt idx="1">
                  <c:v>7132.2</c:v>
                </c:pt>
                <c:pt idx="2">
                  <c:v>5456.4000000000005</c:v>
                </c:pt>
                <c:pt idx="3">
                  <c:v>4949.2999999999993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8415872"/>
        <c:axId val="48417408"/>
        <c:axId val="0"/>
      </c:bar3DChart>
      <c:catAx>
        <c:axId val="484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417408"/>
        <c:crosses val="autoZero"/>
        <c:auto val="1"/>
        <c:lblAlgn val="ctr"/>
        <c:lblOffset val="100"/>
        <c:noMultiLvlLbl val="1"/>
      </c:catAx>
      <c:valAx>
        <c:axId val="484174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8415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Объем безвозмездных поступлений в </a:t>
            </a:r>
            <a:r>
              <a:rPr lang="ru-RU" dirty="0" smtClean="0">
                <a:solidFill>
                  <a:srgbClr val="7030A0"/>
                </a:solidFill>
              </a:rPr>
              <a:t>2024 </a:t>
            </a:r>
            <a:r>
              <a:rPr lang="ru-RU" dirty="0">
                <a:solidFill>
                  <a:srgbClr val="7030A0"/>
                </a:solidFill>
              </a:rPr>
              <a:t>году</a:t>
            </a:r>
          </a:p>
        </c:rich>
      </c:tx>
      <c:layout>
        <c:manualLayout>
          <c:xMode val="edge"/>
          <c:yMode val="edge"/>
          <c:x val="0.13307864294740934"/>
          <c:y val="8.0917060013486666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безвозмездных поступлений в 2024 году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3109750170117624E-2"/>
                  <c:y val="-3.42434201793555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722185768445612"/>
                  <c:y val="-3.76937575992481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Иные межбюджетные трансферты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Дотации бюджетам бюджетной системы Российской Федерации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</c:v>
                </c:pt>
                <c:pt idx="1">
                  <c:v>141.19999999999999</c:v>
                </c:pt>
                <c:pt idx="2">
                  <c:v>6898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налог.и неналог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</c:v>
                </c:pt>
                <c:pt idx="2">
                  <c:v> 2024 год</c:v>
                </c:pt>
                <c:pt idx="3">
                  <c:v> 2025 год</c:v>
                </c:pt>
                <c:pt idx="4">
                  <c:v> 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2595.9</c:v>
                </c:pt>
                <c:pt idx="1">
                  <c:v>2489.8000000000002</c:v>
                </c:pt>
                <c:pt idx="2" formatCode="0.0">
                  <c:v>2865</c:v>
                </c:pt>
                <c:pt idx="3" formatCode="0.0">
                  <c:v>2571</c:v>
                </c:pt>
                <c:pt idx="4" formatCode="0.0">
                  <c:v>2664.9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891712"/>
        <c:axId val="39893248"/>
        <c:axId val="36414784"/>
      </c:bar3DChart>
      <c:catAx>
        <c:axId val="39891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39893248"/>
        <c:crosses val="autoZero"/>
        <c:auto val="1"/>
        <c:lblAlgn val="ctr"/>
        <c:lblOffset val="100"/>
        <c:noMultiLvlLbl val="1"/>
      </c:catAx>
      <c:valAx>
        <c:axId val="39893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891712"/>
        <c:crosses val="autoZero"/>
        <c:crossBetween val="between"/>
      </c:valAx>
      <c:serAx>
        <c:axId val="36414784"/>
        <c:scaling>
          <c:orientation val="minMax"/>
        </c:scaling>
        <c:delete val="1"/>
        <c:axPos val="b"/>
        <c:majorTickMark val="out"/>
        <c:minorTickMark val="none"/>
        <c:tickLblPos val="none"/>
        <c:crossAx val="39893248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8.4077710110915679E-2"/>
          <c:w val="0.84104938271604934"/>
          <c:h val="0.81566116777547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Неналовые доходы 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580.20000000000005</c:v>
                </c:pt>
                <c:pt idx="1">
                  <c:v>1790.3</c:v>
                </c:pt>
                <c:pt idx="2">
                  <c:v>164.1</c:v>
                </c:pt>
                <c:pt idx="3">
                  <c:v>330.4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#,##0.00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Неналовые доходы 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480.9</c:v>
                </c:pt>
                <c:pt idx="1">
                  <c:v>1679.3</c:v>
                </c:pt>
                <c:pt idx="2">
                  <c:v>170.6</c:v>
                </c:pt>
                <c:pt idx="3">
                  <c:v>240.2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#,##0.0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ЕСХН</c:v>
                </c:pt>
                <c:pt idx="3">
                  <c:v>Неналовые доходы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558.29999999999995</c:v>
                </c:pt>
                <c:pt idx="1">
                  <c:v>1679.3</c:v>
                </c:pt>
                <c:pt idx="2">
                  <c:v>249.8</c:v>
                </c:pt>
                <c:pt idx="3">
                  <c:v>177.5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план 2024 года</c:v>
                </c:pt>
                <c:pt idx="3">
                  <c:v>план 2025 года</c:v>
                </c:pt>
                <c:pt idx="4">
                  <c:v>план 2026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142.30000000000001</c:v>
                </c:pt>
                <c:pt idx="1">
                  <c:v>135.6</c:v>
                </c:pt>
                <c:pt idx="2">
                  <c:v>144.9</c:v>
                </c:pt>
                <c:pt idx="3">
                  <c:v>149.30000000000001</c:v>
                </c:pt>
                <c:pt idx="4">
                  <c:v>149.30000000000001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план 2024 года</c:v>
                </c:pt>
                <c:pt idx="3">
                  <c:v>план 2025 года</c:v>
                </c:pt>
                <c:pt idx="4">
                  <c:v>план 2026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план 2024 года</c:v>
                </c:pt>
                <c:pt idx="3">
                  <c:v>план 2025 года</c:v>
                </c:pt>
                <c:pt idx="4">
                  <c:v>план 2026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262272"/>
        <c:axId val="40292736"/>
        <c:axId val="40249984"/>
      </c:bar3DChart>
      <c:catAx>
        <c:axId val="40262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40292736"/>
        <c:crosses val="autoZero"/>
        <c:auto val="1"/>
        <c:lblAlgn val="ctr"/>
        <c:lblOffset val="100"/>
        <c:noMultiLvlLbl val="1"/>
      </c:catAx>
      <c:valAx>
        <c:axId val="4029273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40262272"/>
        <c:crosses val="autoZero"/>
        <c:crossBetween val="between"/>
      </c:valAx>
      <c:serAx>
        <c:axId val="40249984"/>
        <c:scaling>
          <c:orientation val="minMax"/>
        </c:scaling>
        <c:delete val="1"/>
        <c:axPos val="b"/>
        <c:majorTickMark val="cross"/>
        <c:minorTickMark val="cross"/>
        <c:tickLblPos val="none"/>
        <c:crossAx val="40292736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3095843023115362"/>
          <c:y val="7.1585669552819059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План 2024 года </c:v>
                </c:pt>
                <c:pt idx="3">
                  <c:v>План 2025 года </c:v>
                </c:pt>
                <c:pt idx="4">
                  <c:v>План 2026 года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1465.4</c:v>
                </c:pt>
                <c:pt idx="1">
                  <c:v>1530</c:v>
                </c:pt>
                <c:pt idx="2">
                  <c:v>1645.4</c:v>
                </c:pt>
                <c:pt idx="3">
                  <c:v>1530</c:v>
                </c:pt>
                <c:pt idx="4">
                  <c:v>1530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План 2024 года </c:v>
                </c:pt>
                <c:pt idx="3">
                  <c:v>План 2025 года </c:v>
                </c:pt>
                <c:pt idx="4">
                  <c:v>План 2026 года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План 2024 года </c:v>
                </c:pt>
                <c:pt idx="3">
                  <c:v>План 2025 года </c:v>
                </c:pt>
                <c:pt idx="4">
                  <c:v>План 2026 года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0030592"/>
        <c:axId val="40032128"/>
        <c:axId val="0"/>
      </c:bar3DChart>
      <c:catAx>
        <c:axId val="400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032128"/>
        <c:crosses val="autoZero"/>
        <c:auto val="1"/>
        <c:lblAlgn val="ctr"/>
        <c:lblOffset val="100"/>
        <c:noMultiLvlLbl val="1"/>
      </c:catAx>
      <c:valAx>
        <c:axId val="40032128"/>
        <c:scaling>
          <c:orientation val="minMax"/>
        </c:scaling>
        <c:delete val="1"/>
        <c:axPos val="l"/>
        <c:numFmt formatCode="0.0" sourceLinked="1"/>
        <c:majorTickMark val="cross"/>
        <c:minorTickMark val="cross"/>
        <c:tickLblPos val="none"/>
        <c:crossAx val="4003059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37790862348023752"/>
                  <c:y val="-0.71793296978863985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0.338825884525496"/>
                  <c:y val="-0.12327170322015683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35602474954323643"/>
                  <c:y val="7.835449588026907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0104</c:v>
                </c:pt>
                <c:pt idx="1">
                  <c:v>0113</c:v>
                </c:pt>
                <c:pt idx="2">
                  <c:v>0111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7832.3</c:v>
                </c:pt>
                <c:pt idx="1">
                  <c:v>46.3</c:v>
                </c:pt>
                <c:pt idx="2">
                  <c:v>97.1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36951065406956562"/>
                  <c:y val="-0.71648887473629741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0.38081573157885562"/>
                  <c:y val="-9.64448911356127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27153434427839279"/>
                  <c:y val="-1.769295068264140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Лист1!$A$2:$A$3</c:f>
              <c:strCache>
                <c:ptCount val="2"/>
                <c:pt idx="0">
                  <c:v>0104</c:v>
                </c:pt>
                <c:pt idx="1">
                  <c:v>0113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6682.6</c:v>
                </c:pt>
                <c:pt idx="1">
                  <c:v>196.9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Стимулирование экономического роста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458989"/>
          <a:ext cx="82295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80" y="113426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Стимулирование экономического роста</a:t>
          </a:r>
          <a:endParaRPr lang="ru-RU" sz="2200" kern="1200" dirty="0"/>
        </a:p>
      </dsp:txBody>
      <dsp:txXfrm>
        <a:off x="443183" y="1165972"/>
        <a:ext cx="5697314" cy="586034"/>
      </dsp:txXfrm>
    </dsp:sp>
    <dsp:sp modelId="{AE78B86C-A696-43AD-91DB-4DE76DBF27CC}">
      <dsp:nvSpPr>
        <dsp:cNvPr id="0" name=""/>
        <dsp:cNvSpPr/>
      </dsp:nvSpPr>
      <dsp:spPr>
        <a:xfrm>
          <a:off x="0" y="2456910"/>
          <a:ext cx="82295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80" y="213218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Повышение эффективности и оптимизация структуры бюджетных расходов </a:t>
          </a:r>
          <a:endParaRPr lang="ru-RU" sz="2200" kern="1200" dirty="0"/>
        </a:p>
      </dsp:txBody>
      <dsp:txXfrm>
        <a:off x="443183" y="2163892"/>
        <a:ext cx="5697314" cy="586034"/>
      </dsp:txXfrm>
    </dsp:sp>
    <dsp:sp modelId="{D38AF840-5623-4B5B-9C46-5433C98ABEE7}">
      <dsp:nvSpPr>
        <dsp:cNvPr id="0" name=""/>
        <dsp:cNvSpPr/>
      </dsp:nvSpPr>
      <dsp:spPr>
        <a:xfrm>
          <a:off x="0" y="3454830"/>
          <a:ext cx="82295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80" y="313010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Повышение прозрачности  открытости бюджетного процесса </a:t>
          </a:r>
          <a:endParaRPr lang="ru-RU" sz="2200" kern="1200" dirty="0"/>
        </a:p>
      </dsp:txBody>
      <dsp:txXfrm>
        <a:off x="443183" y="3161812"/>
        <a:ext cx="569731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0.11735</cdr:x>
      <cdr:y>0.92424</cdr:y>
    </cdr:from>
    <cdr:to>
      <cdr:x>0.98198</cdr:x>
      <cdr:y>0.97981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2965" y="4392488"/>
          <a:ext cx="7168875" cy="26409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100" dirty="0" smtClean="0"/>
            <a:t> 2489,8           7076,7                     </a:t>
          </a:r>
          <a:r>
            <a:rPr lang="ru-RU" sz="1100" dirty="0" smtClean="0"/>
            <a:t>2865,0            7132,2                     2571,0          5456,4                   2664,9           4949,3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40960" cy="468052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Барабанщиковского </a:t>
            </a: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Дубовского района </a:t>
            </a:r>
            <a:b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 и плановый период 2025 и 2026 годов.</a:t>
            </a:r>
            <a:endParaRPr lang="ru-RU" sz="4000" i="1" dirty="0">
              <a:solidFill>
                <a:srgbClr val="EE30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Основные направления налоговой политики Барабанщиковского сельского поселения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163776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154772"/>
              </p:ext>
            </p:extLst>
          </p:nvPr>
        </p:nvGraphicFramePr>
        <p:xfrm>
          <a:off x="457200" y="2143115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 2024 год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58064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Структура налоговых и неналоговых доходов местного бюджета  2025 года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02506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36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 2026 года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15186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234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7560"/>
            <a:ext cx="3121152" cy="2075688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47185766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78330763"/>
              </p:ext>
            </p:extLst>
          </p:nvPr>
        </p:nvGraphicFramePr>
        <p:xfrm>
          <a:off x="4067944" y="836712"/>
          <a:ext cx="4963992" cy="372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3365360" cy="2244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2024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435" y="1196752"/>
            <a:ext cx="2643206" cy="874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0,03 %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04864"/>
            <a:ext cx="264320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физической культуры и спорта 0,02%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284984"/>
            <a:ext cx="25717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качественными жилищно-коммунальными  услугами населения  </a:t>
            </a:r>
            <a:r>
              <a:rPr lang="ru-RU" sz="1400" dirty="0" smtClean="0"/>
              <a:t>2,2%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18681" y="3355765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</a:t>
            </a:r>
          </a:p>
          <a:p>
            <a:pPr algn="ctr"/>
            <a:r>
              <a:rPr lang="ru-RU" sz="1400" dirty="0" smtClean="0"/>
              <a:t>14,1%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4382836"/>
            <a:ext cx="2357454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Содействие занятости населения  </a:t>
            </a:r>
            <a:r>
              <a:rPr lang="ru-RU" sz="1400" dirty="0" smtClean="0"/>
              <a:t>1,0%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Охрана окружающей среды 0,6%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196752"/>
            <a:ext cx="2428892" cy="16561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Защита населения и территории от чрезвычайных ситуаций, обеспечение пожарной безопасности и безопасности людей на водных объектах 0,1</a:t>
            </a:r>
          </a:p>
          <a:p>
            <a:pPr algn="ctr"/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204864"/>
            <a:ext cx="2500330" cy="8669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общественного порядка и противодействие преступности 0,1%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358615"/>
            <a:ext cx="25717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Энергоэффективность и развитие энергетики 0,02%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9873" y="4399317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 </a:t>
            </a:r>
            <a:r>
              <a:rPr lang="ru-RU" sz="1400" dirty="0" smtClean="0"/>
              <a:t>79,6%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43306" y="4427045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 1,0%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616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2025 году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2097" y="3140968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</a:t>
            </a:r>
          </a:p>
          <a:p>
            <a:pPr algn="ctr"/>
            <a:r>
              <a:rPr lang="ru-RU" sz="1400" dirty="0" smtClean="0"/>
              <a:t>11,8%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1711292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 1,2 %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4221088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</a:t>
            </a:r>
            <a:r>
              <a:rPr lang="ru-RU" sz="1400" dirty="0" smtClean="0"/>
              <a:t>87,1%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756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</a:t>
            </a:r>
            <a:r>
              <a:rPr lang="ru-RU" sz="1600" dirty="0" smtClean="0">
                <a:effectLst/>
              </a:rPr>
              <a:t>программ</a:t>
            </a:r>
            <a:r>
              <a:rPr lang="ru-RU" sz="1600" dirty="0" smtClean="0"/>
              <a:t> Барабанщиковского сельского поселения в 2026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2650819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6,9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1340768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1,3%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4365104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</a:t>
            </a:r>
            <a:r>
              <a:rPr lang="ru-RU" sz="1400" dirty="0" smtClean="0"/>
              <a:t>91,8</a:t>
            </a:r>
            <a:r>
              <a:rPr lang="ru-RU" sz="1400" dirty="0" smtClean="0"/>
              <a:t>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67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800" i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2024 год</a:t>
            </a:r>
            <a:endParaRPr lang="ru-RU" sz="2800" i="1" u="sng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1642492"/>
            <a:ext cx="8358246" cy="5301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Всего </a:t>
            </a:r>
          </a:p>
          <a:p>
            <a:pPr algn="ctr"/>
            <a:r>
              <a:rPr lang="ru-RU" b="1" u="sng" dirty="0" smtClean="0"/>
              <a:t>        9 </a:t>
            </a:r>
            <a:r>
              <a:rPr lang="ru-RU" b="1" u="sng" dirty="0" smtClean="0"/>
              <a:t>759,1 тыс</a:t>
            </a:r>
            <a:r>
              <a:rPr lang="ru-RU" b="1" u="sng" dirty="0" smtClean="0"/>
              <a:t>. </a:t>
            </a:r>
            <a:r>
              <a:rPr lang="ru-RU" b="1" u="sng" dirty="0" err="1" smtClean="0"/>
              <a:t>руб</a:t>
            </a:r>
            <a:endParaRPr lang="ru-RU" b="1" u="sng" dirty="0"/>
          </a:p>
        </p:txBody>
      </p:sp>
      <p:sp>
        <p:nvSpPr>
          <p:cNvPr id="7" name="Овал 6"/>
          <p:cNvSpPr/>
          <p:nvPr/>
        </p:nvSpPr>
        <p:spPr>
          <a:xfrm>
            <a:off x="3203848" y="5971638"/>
            <a:ext cx="1785950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Муниципальная политика (</a:t>
            </a:r>
            <a:r>
              <a:rPr lang="ru-RU" sz="800" dirty="0" smtClean="0"/>
              <a:t>7956,3 </a:t>
            </a:r>
            <a:r>
              <a:rPr lang="ru-RU" sz="800" dirty="0" smtClean="0"/>
              <a:t>тыс.руб</a:t>
            </a:r>
            <a:r>
              <a:rPr lang="ru-RU" sz="800" dirty="0" smtClean="0"/>
              <a:t>.,-79,6%)</a:t>
            </a:r>
            <a:endParaRPr lang="ru-RU" sz="800" dirty="0"/>
          </a:p>
        </p:txBody>
      </p:sp>
      <p:sp>
        <p:nvSpPr>
          <p:cNvPr id="9" name="Овал 8"/>
          <p:cNvSpPr/>
          <p:nvPr/>
        </p:nvSpPr>
        <p:spPr>
          <a:xfrm>
            <a:off x="4989798" y="5661248"/>
            <a:ext cx="1857388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Развитие культуры </a:t>
            </a:r>
            <a:r>
              <a:rPr lang="ru-RU" sz="800" dirty="0" smtClean="0"/>
              <a:t>(1410,5  </a:t>
            </a:r>
            <a:r>
              <a:rPr lang="ru-RU" sz="800" dirty="0" smtClean="0"/>
              <a:t>тыс.руб..-</a:t>
            </a:r>
            <a:r>
              <a:rPr lang="ru-RU" sz="800" dirty="0" smtClean="0"/>
              <a:t>14,1%)</a:t>
            </a:r>
            <a:endParaRPr lang="ru-RU" sz="800" dirty="0"/>
          </a:p>
        </p:txBody>
      </p:sp>
      <p:sp>
        <p:nvSpPr>
          <p:cNvPr id="11" name="Овал 10"/>
          <p:cNvSpPr/>
          <p:nvPr/>
        </p:nvSpPr>
        <p:spPr>
          <a:xfrm>
            <a:off x="899592" y="2492896"/>
            <a:ext cx="2039782" cy="10784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Обеспечение общественного порядка и противодействие преступности системы (5,0тыс.руб.-0,1%)</a:t>
            </a:r>
            <a:endParaRPr lang="ru-RU" sz="800" dirty="0"/>
          </a:p>
        </p:txBody>
      </p:sp>
      <p:sp>
        <p:nvSpPr>
          <p:cNvPr id="8" name="Овал 7"/>
          <p:cNvSpPr/>
          <p:nvPr/>
        </p:nvSpPr>
        <p:spPr>
          <a:xfrm>
            <a:off x="6143636" y="4912340"/>
            <a:ext cx="1857388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Охрана окружающей среды и рациональное природопользование </a:t>
            </a:r>
            <a:r>
              <a:rPr lang="ru-RU" sz="800" dirty="0" smtClean="0"/>
              <a:t>(61,8тыс.руб</a:t>
            </a:r>
            <a:r>
              <a:rPr lang="ru-RU" sz="800" dirty="0" smtClean="0"/>
              <a:t>.-0,6%)</a:t>
            </a:r>
            <a:endParaRPr lang="ru-RU" sz="800" dirty="0"/>
          </a:p>
        </p:txBody>
      </p:sp>
      <p:sp>
        <p:nvSpPr>
          <p:cNvPr id="10" name="Овал 9"/>
          <p:cNvSpPr/>
          <p:nvPr/>
        </p:nvSpPr>
        <p:spPr>
          <a:xfrm>
            <a:off x="1187624" y="5322879"/>
            <a:ext cx="2342067" cy="10715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Защита населения и территории от чрезвычайных ситуаций, обеспечение пожарной безопасности и безопасности  и безопасности людей на водных объектах </a:t>
            </a:r>
            <a:r>
              <a:rPr lang="ru-RU" sz="800" dirty="0" smtClean="0"/>
              <a:t>(7,2тыс.руб</a:t>
            </a:r>
            <a:r>
              <a:rPr lang="ru-RU" sz="800" dirty="0" smtClean="0"/>
              <a:t>.-0,1%)</a:t>
            </a:r>
            <a:endParaRPr lang="ru-RU" sz="800" dirty="0"/>
          </a:p>
        </p:txBody>
      </p:sp>
      <p:sp>
        <p:nvSpPr>
          <p:cNvPr id="12" name="Овал 11"/>
          <p:cNvSpPr/>
          <p:nvPr/>
        </p:nvSpPr>
        <p:spPr>
          <a:xfrm>
            <a:off x="5929322" y="2837038"/>
            <a:ext cx="2071702" cy="8572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Развитие физической культуры и спорта (2,0тыс.руб.-0,02%)</a:t>
            </a:r>
            <a:endParaRPr lang="ru-RU" sz="800" dirty="0"/>
          </a:p>
        </p:txBody>
      </p:sp>
      <p:sp>
        <p:nvSpPr>
          <p:cNvPr id="13" name="Овал 12"/>
          <p:cNvSpPr/>
          <p:nvPr/>
        </p:nvSpPr>
        <p:spPr>
          <a:xfrm>
            <a:off x="2771800" y="1772816"/>
            <a:ext cx="1714512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Управление муниципальным имуществом (3,0тыс.руб.-0,03%)</a:t>
            </a:r>
            <a:endParaRPr lang="ru-RU" sz="800" dirty="0"/>
          </a:p>
        </p:txBody>
      </p:sp>
      <p:sp>
        <p:nvSpPr>
          <p:cNvPr id="14" name="Овал 13"/>
          <p:cNvSpPr/>
          <p:nvPr/>
        </p:nvSpPr>
        <p:spPr>
          <a:xfrm>
            <a:off x="362751" y="3936364"/>
            <a:ext cx="1819959" cy="9759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Развитие транспортной системы (93,0тыс.руб.-1,0%</a:t>
            </a:r>
            <a:endParaRPr lang="ru-RU" sz="800" dirty="0"/>
          </a:p>
        </p:txBody>
      </p:sp>
      <p:sp>
        <p:nvSpPr>
          <p:cNvPr id="16" name="Овал 15"/>
          <p:cNvSpPr/>
          <p:nvPr/>
        </p:nvSpPr>
        <p:spPr>
          <a:xfrm>
            <a:off x="6357950" y="3828749"/>
            <a:ext cx="2143140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Энергоэффективность и развитие энергетики(2,0тыс.руб.-0,02%)</a:t>
            </a:r>
            <a:endParaRPr lang="ru-RU" sz="800" dirty="0"/>
          </a:p>
        </p:txBody>
      </p:sp>
      <p:sp>
        <p:nvSpPr>
          <p:cNvPr id="17" name="Овал 16"/>
          <p:cNvSpPr/>
          <p:nvPr/>
        </p:nvSpPr>
        <p:spPr>
          <a:xfrm>
            <a:off x="4918360" y="1916832"/>
            <a:ext cx="1928826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Обеспечение качественными жилищно-коммунальными  услугами населения   </a:t>
            </a:r>
            <a:r>
              <a:rPr lang="ru-RU" sz="800" dirty="0" smtClean="0"/>
              <a:t>(218,3 </a:t>
            </a:r>
            <a:r>
              <a:rPr lang="ru-RU" sz="800" dirty="0" smtClean="0"/>
              <a:t>тыс.руб</a:t>
            </a:r>
            <a:r>
              <a:rPr lang="ru-RU" sz="800" dirty="0" smtClean="0"/>
              <a:t>.-</a:t>
            </a:r>
            <a:r>
              <a:rPr lang="ru-RU" sz="800" dirty="0" smtClean="0"/>
              <a:t>2,2</a:t>
            </a:r>
            <a:r>
              <a:rPr lang="ru-RU" sz="800" dirty="0" smtClean="0"/>
              <a:t>%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стрелка влево/вправо 4"/>
          <p:cNvSpPr/>
          <p:nvPr/>
        </p:nvSpPr>
        <p:spPr>
          <a:xfrm>
            <a:off x="535704" y="5643578"/>
            <a:ext cx="8286808" cy="91326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</a:rPr>
              <a:t>Основа формирования проекта  местного бюджета  на 2024 года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8844" y="404664"/>
            <a:ext cx="28853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Об утверждении Порядка и сроков составления проекта местного бюджета на 2024 год и на плановый период 2025 и 2026 годов (Распоряжение Администрации </a:t>
            </a:r>
            <a:r>
              <a:rPr lang="ru-RU" sz="2000" b="1" i="1" dirty="0">
                <a:solidFill>
                  <a:srgbClr val="2C0CB4"/>
                </a:solidFill>
                <a:cs typeface="Aharoni" pitchFamily="2" charset="-79"/>
              </a:rPr>
              <a:t>Барабанщиковского сельского поселения от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23.06.2023 </a:t>
            </a:r>
            <a:r>
              <a:rPr lang="ru-RU" sz="2000" b="1" i="1" dirty="0">
                <a:solidFill>
                  <a:srgbClr val="2C0CB4"/>
                </a:solidFill>
                <a:cs typeface="Aharoni" pitchFamily="2" charset="-79"/>
              </a:rPr>
              <a:t>№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155-А</a:t>
            </a:r>
            <a:endParaRPr lang="ru-RU" sz="2000" b="1" i="1" dirty="0">
              <a:solidFill>
                <a:srgbClr val="2C0CB4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2952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2C0CB4"/>
                </a:solidFill>
              </a:rPr>
              <a:t>Основные направления </a:t>
            </a:r>
            <a:r>
              <a:rPr lang="ru-RU" sz="2000" b="1" i="1" dirty="0">
                <a:solidFill>
                  <a:srgbClr val="2C0CB4"/>
                </a:solidFill>
              </a:rPr>
              <a:t>бюджетной политики и основные направления налоговой политики и основные направления налоговой политики  Барабанщиковского сельского поселения на </a:t>
            </a:r>
            <a:r>
              <a:rPr lang="ru-RU" sz="2000" b="1" i="1" dirty="0" smtClean="0">
                <a:solidFill>
                  <a:srgbClr val="2C0CB4"/>
                </a:solidFill>
              </a:rPr>
              <a:t>2024-2026 </a:t>
            </a:r>
            <a:r>
              <a:rPr lang="ru-RU" sz="2000" b="1" i="1" dirty="0">
                <a:solidFill>
                  <a:srgbClr val="2C0CB4"/>
                </a:solidFill>
              </a:rPr>
              <a:t>годы (Администрации Барабанщиковского сельского поселения Постановление от </a:t>
            </a:r>
            <a:r>
              <a:rPr lang="ru-RU" sz="2000" b="1" i="1" dirty="0" smtClean="0">
                <a:solidFill>
                  <a:srgbClr val="2C0CB4"/>
                </a:solidFill>
              </a:rPr>
              <a:t>04.10.2023 № 74)  </a:t>
            </a:r>
            <a:endParaRPr lang="ru-RU" sz="2000" b="1" i="1" dirty="0">
              <a:solidFill>
                <a:srgbClr val="2C0CB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548680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1">
                    <a:lumMod val="95000"/>
                  </a:schemeClr>
                </a:solidFill>
              </a:rPr>
              <a:t>Муниципальные программы  Барабанщиковского сельского поселения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800" u="sng" dirty="0" smtClean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2025 год</a:t>
            </a:r>
            <a:endParaRPr lang="ru-RU" sz="2800" u="sng" dirty="0">
              <a:solidFill>
                <a:schemeClr val="bg1">
                  <a:lumMod val="65000"/>
                  <a:lumOff val="3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56792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7 </a:t>
            </a:r>
            <a:r>
              <a:rPr lang="ru-RU" b="1" dirty="0" smtClean="0"/>
              <a:t>675,5 </a:t>
            </a:r>
            <a:r>
              <a:rPr lang="ru-RU" b="1" dirty="0" err="1" smtClean="0"/>
              <a:t>тыс.руб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266834" y="5013177"/>
            <a:ext cx="2592288" cy="10768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Муниципальная политика (6682,6 </a:t>
            </a:r>
            <a:r>
              <a:rPr lang="ru-RU" sz="1200" dirty="0" smtClean="0"/>
              <a:t>тыс.руб-87,1%)</a:t>
            </a:r>
            <a:endParaRPr lang="ru-RU" sz="1200" dirty="0"/>
          </a:p>
        </p:txBody>
      </p:sp>
      <p:sp>
        <p:nvSpPr>
          <p:cNvPr id="6" name="Овал 5"/>
          <p:cNvSpPr/>
          <p:nvPr/>
        </p:nvSpPr>
        <p:spPr>
          <a:xfrm>
            <a:off x="611560" y="3212975"/>
            <a:ext cx="2251535" cy="12391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Развитие транспортной системы </a:t>
            </a:r>
            <a:r>
              <a:rPr lang="ru-RU" sz="1200" dirty="0" smtClean="0"/>
              <a:t>(89,6тыс.руб.-1,2%)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6084168" y="3313488"/>
            <a:ext cx="2489881" cy="10892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Развитие </a:t>
            </a:r>
            <a:r>
              <a:rPr lang="ru-RU" sz="1200" dirty="0" smtClean="0"/>
              <a:t>культуры </a:t>
            </a:r>
            <a:r>
              <a:rPr lang="ru-RU" sz="1200" dirty="0" smtClean="0"/>
              <a:t>(903,3 </a:t>
            </a:r>
            <a:r>
              <a:rPr lang="ru-RU" sz="1200" dirty="0" smtClean="0"/>
              <a:t>тыс.руб</a:t>
            </a:r>
            <a:r>
              <a:rPr lang="ru-RU" sz="1200" dirty="0" smtClean="0"/>
              <a:t>.-11,8)%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634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F4D0CC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2026 год</a:t>
            </a:r>
            <a:endParaRPr lang="ru-RU" sz="2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56792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  Всего </a:t>
            </a:r>
          </a:p>
          <a:p>
            <a:pPr algn="ctr"/>
            <a:r>
              <a:rPr lang="ru-RU" b="1" dirty="0" smtClean="0"/>
              <a:t>        6 </a:t>
            </a:r>
            <a:r>
              <a:rPr lang="ru-RU" b="1" dirty="0" smtClean="0"/>
              <a:t>330,6 </a:t>
            </a:r>
            <a:r>
              <a:rPr lang="ru-RU" b="1" dirty="0" err="1" smtClean="0"/>
              <a:t>тыс.руб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580112" y="3100119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политика (</a:t>
            </a:r>
            <a:r>
              <a:rPr lang="ru-RU" dirty="0" smtClean="0"/>
              <a:t>6494,8тыс.руб-91,8</a:t>
            </a:r>
            <a:r>
              <a:rPr lang="ru-RU" dirty="0" smtClean="0"/>
              <a:t>%)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85785" y="3143248"/>
            <a:ext cx="3036115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транспортной системы (89,6 тыс.руб.-1,3%)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4509120"/>
            <a:ext cx="3036115" cy="16345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культуры </a:t>
            </a:r>
            <a:r>
              <a:rPr lang="ru-RU" dirty="0" smtClean="0"/>
              <a:t>(488,4тыс.руб.-6,9</a:t>
            </a:r>
            <a:r>
              <a:rPr lang="ru-RU" dirty="0" smtClean="0"/>
              <a:t>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chemeClr val="tx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«Общегосударственные вопросы» на 2024 год</a:t>
            </a:r>
            <a:endParaRPr lang="ru-RU" sz="3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-7832,3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-Резервные фонды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97,1тыс.руб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общегосударственные вопросы 46,3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79270173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Раздел «Общегосударственные вопросы» на 2025 год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-6682,6 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196,9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49441695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5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вопросы»на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2026 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-6330,6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Обеспечение проведения выборов и референдумов – 164,2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716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372,3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4944901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4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Культура, кинематография </a:t>
            </a:r>
            <a:endParaRPr lang="ru-RU" dirty="0"/>
          </a:p>
        </p:txBody>
      </p:sp>
      <p:pic>
        <p:nvPicPr>
          <p:cNvPr id="4" name="Содержимое 3" descr="i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908720"/>
            <a:ext cx="3672408" cy="252028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29872567"/>
              </p:ext>
            </p:extLst>
          </p:nvPr>
        </p:nvGraphicFramePr>
        <p:xfrm>
          <a:off x="6732240" y="3861048"/>
          <a:ext cx="2197478" cy="256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3717032"/>
            <a:ext cx="5500726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Финансовое обеспечение выполнения  муниципального задания Барабанщиковского СДК учреждениями культуры –</a:t>
            </a:r>
          </a:p>
          <a:p>
            <a:r>
              <a:rPr lang="ru-RU" dirty="0" smtClean="0"/>
              <a:t>в 2024 году -   </a:t>
            </a:r>
            <a:r>
              <a:rPr lang="ru-RU" dirty="0" smtClean="0"/>
              <a:t>1410,5 </a:t>
            </a:r>
            <a:r>
              <a:rPr lang="ru-RU" dirty="0" smtClean="0"/>
              <a:t>тыс. рублей 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 smtClean="0"/>
              <a:t>2025 году </a:t>
            </a:r>
            <a:r>
              <a:rPr lang="ru-RU" dirty="0"/>
              <a:t>-    </a:t>
            </a:r>
            <a:r>
              <a:rPr lang="ru-RU" dirty="0" smtClean="0"/>
              <a:t>903,3 </a:t>
            </a:r>
            <a:r>
              <a:rPr lang="ru-RU" dirty="0"/>
              <a:t>тыс.рублей </a:t>
            </a:r>
          </a:p>
          <a:p>
            <a:endParaRPr lang="ru-RU" dirty="0" smtClean="0"/>
          </a:p>
          <a:p>
            <a:r>
              <a:rPr lang="ru-RU" dirty="0" smtClean="0"/>
              <a:t>в 2026 году </a:t>
            </a:r>
            <a:r>
              <a:rPr lang="ru-RU" dirty="0"/>
              <a:t>-    </a:t>
            </a:r>
            <a:r>
              <a:rPr lang="ru-RU" dirty="0" smtClean="0"/>
              <a:t>488,4 </a:t>
            </a:r>
            <a:r>
              <a:rPr lang="ru-RU" dirty="0" smtClean="0"/>
              <a:t>тыс.рублей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6979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культуру ,кинематографию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17900159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2780928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Тыс.рублей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6" y="3548699"/>
            <a:ext cx="18113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0577" cy="68183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66544" y="34221"/>
            <a:ext cx="4494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Дорожное</a:t>
            </a:r>
            <a:r>
              <a:rPr lang="ru-RU" sz="24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хозяйство</a:t>
            </a:r>
            <a:r>
              <a:rPr lang="ru-RU" sz="24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88541" y="788255"/>
            <a:ext cx="4286280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дорожной деятельности в отношении автомобильных дорог муниципального значения</a:t>
            </a:r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844824"/>
            <a:ext cx="28098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79870" y="4074463"/>
            <a:ext cx="2643206" cy="57150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Направление расходов  бюджета Барабанщиковского сельского поселения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8" y="1556793"/>
            <a:ext cx="5550802" cy="146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5945836" y="3052118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5836" y="3527351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76938" y="4156222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00892" y="3071810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93,0 тыс.рублей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3571876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89,6 тыс.рублей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75476" y="4120503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89,6 тыс.рублей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2024-2026 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645208"/>
              </p:ext>
            </p:extLst>
          </p:nvPr>
        </p:nvGraphicFramePr>
        <p:xfrm>
          <a:off x="539552" y="1689100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C:\Documents and Settings\ВИКА\Рабочий стол\фотки\фото админ\image (7).jpg"/>
          <p:cNvPicPr>
            <a:picLocks noChangeAspect="1" noChangeArrowheads="1"/>
          </p:cNvPicPr>
          <p:nvPr/>
        </p:nvPicPr>
        <p:blipFill>
          <a:blip r:embed="rId3" cstate="print"/>
          <a:srcRect l="6211" r="6211"/>
          <a:stretch>
            <a:fillRect/>
          </a:stretch>
        </p:blipFill>
        <p:spPr>
          <a:xfrm>
            <a:off x="0" y="722"/>
            <a:ext cx="9116492" cy="6857278"/>
          </a:xfrm>
          <a:prstGeom prst="rect">
            <a:avLst/>
          </a:prstGeom>
          <a:noFill/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98554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  <a:solidFill>
            <a:schemeClr val="accent1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28596" y="214290"/>
            <a:ext cx="2571768" cy="242889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*Особенности формирования бюджета на 2024 год и плановый период 2025 и 2026 годов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2643182"/>
            <a:ext cx="200026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Основание </a:t>
            </a:r>
            <a:endParaRPr lang="ru-RU" dirty="0"/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1928794" y="3214686"/>
            <a:ext cx="2786082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643438" y="285728"/>
            <a:ext cx="2357454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29586" y="2500306"/>
            <a:ext cx="1071570" cy="121444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Внесен в Собрание депутатов  -</a:t>
            </a:r>
            <a:r>
              <a:rPr lang="ru-RU" sz="1400" dirty="0" smtClean="0">
                <a:solidFill>
                  <a:schemeClr val="bg2"/>
                </a:solidFill>
              </a:rPr>
              <a:t>26 октября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6357950" y="3500438"/>
            <a:ext cx="1571636" cy="1500198"/>
          </a:xfrm>
          <a:prstGeom prst="beve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о бюджете  на 3 года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5286388"/>
            <a:ext cx="257176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целях повышения точности расчетов в рамках изменений макроэкономических условий</a:t>
            </a:r>
            <a:endParaRPr lang="ru-RU" sz="1400" dirty="0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143504" y="3214686"/>
            <a:ext cx="1357322" cy="9286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7929586" y="3786190"/>
            <a:ext cx="500066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929454" y="5000636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500034" y="3929066"/>
            <a:ext cx="928694" cy="1285884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>
            <a:off x="2357422" y="3714752"/>
            <a:ext cx="3571900" cy="2571768"/>
          </a:xfrm>
          <a:prstGeom prst="round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-Прогноз социально –экономического развития Ростовской области на 3-х-летний период</a:t>
            </a:r>
          </a:p>
          <a:p>
            <a:pPr algn="ctr"/>
            <a:r>
              <a:rPr lang="ru-RU" sz="1600" dirty="0" smtClean="0"/>
              <a:t>- Основные  направления бюджета и налоговой политики Барабанщиковского сельского поселения 2024-2026 годы</a:t>
            </a:r>
          </a:p>
          <a:p>
            <a:pPr algn="ctr"/>
            <a:r>
              <a:rPr lang="ru-RU" sz="1600" dirty="0" smtClean="0"/>
              <a:t>- Документы стратегического планирования –на долгосрочный период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169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>
                <a:solidFill>
                  <a:schemeClr val="tx2">
                    <a:lumMod val="10000"/>
                  </a:schemeClr>
                </a:solidFill>
              </a:rPr>
              <a:t>Б</a:t>
            </a:r>
            <a:r>
              <a:rPr lang="ru-RU" sz="6000" i="1" dirty="0" smtClean="0">
                <a:solidFill>
                  <a:schemeClr val="tx2">
                    <a:lumMod val="10000"/>
                  </a:schemeClr>
                </a:solidFill>
              </a:rPr>
              <a:t>лагодарим за внимание!</a:t>
            </a:r>
            <a:endParaRPr lang="ru-RU" sz="6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88" y="185170"/>
            <a:ext cx="8229600" cy="87549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Бюджет на 2024 год и плановый период 2025 и 2026 годов содержит приоритетные пути реализации основных задач:</a:t>
            </a:r>
            <a:endParaRPr lang="ru-RU" sz="2000" i="1" u="sng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 .в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  <p:pic>
        <p:nvPicPr>
          <p:cNvPr id="1026" name="Picture 2" descr="https://cbkg.ru/uploads/canstockphoto6920134-Time-is-Mone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1" y="3286124"/>
            <a:ext cx="1296145" cy="940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местного бюджета на 2024 год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898868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 </a:t>
                      </a:r>
                    </a:p>
                    <a:p>
                      <a:pPr algn="ctr"/>
                      <a:r>
                        <a:rPr lang="ru-RU" dirty="0" smtClean="0"/>
                        <a:t>9 </a:t>
                      </a:r>
                      <a:r>
                        <a:rPr lang="ru-RU" dirty="0" smtClean="0"/>
                        <a:t>997,2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91238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                 9 </a:t>
                      </a:r>
                      <a:r>
                        <a:rPr lang="ru-RU" dirty="0" smtClean="0"/>
                        <a:t>997,2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    </a:t>
                      </a:r>
                      <a:r>
                        <a:rPr lang="ru-RU" sz="1000" dirty="0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16630"/>
              </p:ext>
            </p:extLst>
          </p:nvPr>
        </p:nvGraphicFramePr>
        <p:xfrm>
          <a:off x="500034" y="1857364"/>
          <a:ext cx="3643339" cy="449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9"/>
              </a:tblGrid>
              <a:tr h="7380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Налог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на доходы физических лиц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580,2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5163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Налог на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имущество 1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790,3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380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Безвозмездные поступления </a:t>
                      </a: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7 132,2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380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Иные доходы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4,2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383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ЕСХН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330,4</a:t>
                      </a:r>
                      <a:endParaRPr lang="ru-RU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1353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Доходы  от использования имущества, находящегося в муниципальной собственности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159,9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975"/>
              </p:ext>
            </p:extLst>
          </p:nvPr>
        </p:nvGraphicFramePr>
        <p:xfrm>
          <a:off x="5214942" y="1857362"/>
          <a:ext cx="3533522" cy="4860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4195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Общественные вопросы 7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975,7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903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Культура, кинематография </a:t>
                      </a:r>
                    </a:p>
                    <a:p>
                      <a:r>
                        <a:rPr lang="ru-RU" b="1" dirty="0" smtClean="0"/>
                        <a:t>1 410,5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Жилищно</a:t>
                      </a:r>
                      <a:r>
                        <a:rPr lang="ru-RU" b="1" dirty="0" smtClean="0"/>
                        <a:t> –коммунальное  хозяйство  </a:t>
                      </a:r>
                      <a:r>
                        <a:rPr lang="ru-RU" b="1" dirty="0" smtClean="0"/>
                        <a:t>282,1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Социальная политика 80,7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 2,0</a:t>
                      </a:r>
                    </a:p>
                    <a:p>
                      <a:endParaRPr lang="ru-RU" dirty="0" smtClean="0"/>
                    </a:p>
                    <a:p>
                      <a:pPr algn="l"/>
                      <a:r>
                        <a:rPr lang="ru-RU" b="1" dirty="0" smtClean="0"/>
                        <a:t>Образование 0,0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42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оборона </a:t>
                      </a:r>
                      <a:r>
                        <a:rPr lang="ru-RU" b="1" dirty="0" smtClean="0"/>
                        <a:t>141,0</a:t>
                      </a:r>
                      <a:endParaRPr lang="ru-RU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безопасность и правоохранительная деятельность </a:t>
                      </a:r>
                      <a:r>
                        <a:rPr lang="ru-RU" b="1" dirty="0" smtClean="0"/>
                        <a:t>12,2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</a:t>
                      </a:r>
                      <a:r>
                        <a:rPr lang="ru-RU" b="1" baseline="0" dirty="0" smtClean="0"/>
                        <a:t> экономика 93,0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плановый период 2025 -2026 годов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725481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Доходы бюджета  на 2025 год </a:t>
                      </a:r>
                    </a:p>
                    <a:p>
                      <a:pPr algn="ctr"/>
                      <a:r>
                        <a:rPr lang="ru-RU" i="1" dirty="0" smtClean="0"/>
                        <a:t>8 027,4</a:t>
                      </a:r>
                      <a:endParaRPr lang="ru-RU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19006"/>
              </p:ext>
            </p:extLst>
          </p:nvPr>
        </p:nvGraphicFramePr>
        <p:xfrm>
          <a:off x="4860032" y="1124744"/>
          <a:ext cx="4087258" cy="640080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55436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Расходы бюджета на 2025год</a:t>
                      </a:r>
                    </a:p>
                    <a:p>
                      <a:pPr algn="ctr"/>
                      <a:r>
                        <a:rPr lang="ru-RU" sz="1800" i="1" dirty="0" smtClean="0"/>
                        <a:t>8 027,4 </a:t>
                      </a:r>
                      <a:r>
                        <a:rPr lang="ru-RU" sz="1000" dirty="0" err="1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589870"/>
              </p:ext>
            </p:extLst>
          </p:nvPr>
        </p:nvGraphicFramePr>
        <p:xfrm>
          <a:off x="251521" y="1857362"/>
          <a:ext cx="3963290" cy="445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90"/>
              </a:tblGrid>
              <a:tr h="79772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</a:t>
                      </a:r>
                      <a:r>
                        <a:rPr lang="ru-RU" baseline="0" dirty="0" smtClean="0"/>
                        <a:t> на доходы физических лиц 480,9</a:t>
                      </a:r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629897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</a:t>
                      </a:r>
                      <a:r>
                        <a:rPr lang="ru-RU" baseline="0" dirty="0" smtClean="0"/>
                        <a:t> имущество 1 </a:t>
                      </a:r>
                      <a:r>
                        <a:rPr lang="ru-RU" baseline="0" dirty="0" smtClean="0"/>
                        <a:t>679,3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 </a:t>
                      </a:r>
                      <a:r>
                        <a:rPr lang="ru-RU" baseline="0" dirty="0" smtClean="0"/>
                        <a:t>5 </a:t>
                      </a:r>
                      <a:r>
                        <a:rPr lang="ru-RU" baseline="0" dirty="0" smtClean="0"/>
                        <a:t>456,4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6962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доходы  4,3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98481">
                <a:tc>
                  <a:txBody>
                    <a:bodyPr/>
                    <a:lstStyle/>
                    <a:p>
                      <a:r>
                        <a:rPr lang="ru-RU" dirty="0" smtClean="0"/>
                        <a:t>ЕСХН </a:t>
                      </a:r>
                      <a:r>
                        <a:rPr lang="ru-RU" dirty="0" smtClean="0"/>
                        <a:t>240,2</a:t>
                      </a:r>
                      <a:endParaRPr lang="ru-RU" dirty="0" smtClean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8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Доходы  от использования имущества, находящегося в муниципальной собственности 166,3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96576"/>
              </p:ext>
            </p:extLst>
          </p:nvPr>
        </p:nvGraphicFramePr>
        <p:xfrm>
          <a:off x="5214942" y="1844824"/>
          <a:ext cx="3533522" cy="4870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4207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Общественные вопросы 6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879,5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02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Культура,</a:t>
                      </a:r>
                      <a:r>
                        <a:rPr lang="ru-RU" b="1" baseline="0" dirty="0" smtClean="0"/>
                        <a:t> кинематография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smtClean="0"/>
                        <a:t>903,3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29235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Жилищно</a:t>
                      </a:r>
                      <a:r>
                        <a:rPr lang="ru-RU" b="1" dirty="0" smtClean="0"/>
                        <a:t> –коммунальное  хозяйство  0,0</a:t>
                      </a:r>
                    </a:p>
                    <a:p>
                      <a:r>
                        <a:rPr lang="ru-RU" b="1" dirty="0" smtClean="0"/>
                        <a:t>Социальная политика 0,0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2923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 0,0</a:t>
                      </a:r>
                    </a:p>
                    <a:p>
                      <a:endParaRPr lang="ru-RU" dirty="0" smtClean="0"/>
                    </a:p>
                    <a:p>
                      <a:pPr algn="l"/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573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оборона </a:t>
                      </a:r>
                      <a:r>
                        <a:rPr lang="ru-RU" b="1" dirty="0" smtClean="0"/>
                        <a:t>155,0</a:t>
                      </a:r>
                      <a:endParaRPr lang="ru-RU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191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Национальная безопасность и правоохранительная деятельность 0,0</a:t>
                      </a:r>
                      <a:endParaRPr lang="ru-RU" sz="1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09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</a:t>
                      </a:r>
                      <a:r>
                        <a:rPr lang="ru-RU" b="1" baseline="0" dirty="0" smtClean="0"/>
                        <a:t> экономика 89,6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2026 год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931040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Доходы бюджета  на 2026 год </a:t>
                      </a:r>
                    </a:p>
                    <a:p>
                      <a:pPr algn="ctr"/>
                      <a:r>
                        <a:rPr lang="ru-RU" i="1" dirty="0" smtClean="0"/>
                        <a:t>7 </a:t>
                      </a:r>
                      <a:r>
                        <a:rPr lang="ru-RU" i="1" dirty="0" smtClean="0"/>
                        <a:t>614,2</a:t>
                      </a:r>
                      <a:endParaRPr lang="ru-RU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52205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Расходы бюджета на 2026 год</a:t>
                      </a:r>
                    </a:p>
                    <a:p>
                      <a:pPr algn="ctr"/>
                      <a:r>
                        <a:rPr lang="ru-RU" i="1" dirty="0" smtClean="0"/>
                        <a:t>                             7 </a:t>
                      </a:r>
                      <a:r>
                        <a:rPr lang="ru-RU" i="1" dirty="0" smtClean="0"/>
                        <a:t>614,2 </a:t>
                      </a:r>
                      <a:r>
                        <a:rPr lang="ru-RU" sz="1000" dirty="0" err="1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337267"/>
              </p:ext>
            </p:extLst>
          </p:nvPr>
        </p:nvGraphicFramePr>
        <p:xfrm>
          <a:off x="500034" y="1928802"/>
          <a:ext cx="3963290" cy="4248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90"/>
              </a:tblGrid>
              <a:tr h="27528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</a:t>
                      </a:r>
                      <a:r>
                        <a:rPr lang="ru-RU" baseline="0" dirty="0" smtClean="0"/>
                        <a:t> на доходы физических лиц </a:t>
                      </a:r>
                      <a:r>
                        <a:rPr lang="ru-RU" baseline="0" dirty="0" smtClean="0"/>
                        <a:t>558,3</a:t>
                      </a:r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37168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</a:t>
                      </a:r>
                      <a:r>
                        <a:rPr lang="ru-RU" baseline="0" dirty="0" smtClean="0"/>
                        <a:t> имущество 1 </a:t>
                      </a:r>
                      <a:r>
                        <a:rPr lang="ru-RU" baseline="0" dirty="0" smtClean="0"/>
                        <a:t>679,3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9683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Безвозмездные поступления </a:t>
                      </a:r>
                      <a:r>
                        <a:rPr lang="ru-RU" baseline="0" dirty="0" smtClean="0"/>
                        <a:t>4 949,3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0568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доходы  4,5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63872">
                <a:tc>
                  <a:txBody>
                    <a:bodyPr/>
                    <a:lstStyle/>
                    <a:p>
                      <a:r>
                        <a:rPr lang="ru-RU" dirty="0" smtClean="0"/>
                        <a:t>ЕСХН </a:t>
                      </a:r>
                      <a:r>
                        <a:rPr lang="ru-RU" dirty="0" smtClean="0"/>
                        <a:t>249,8</a:t>
                      </a:r>
                      <a:endParaRPr lang="ru-RU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  <a:tr h="1026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Доходы  от использования имущества, находящегося в муниципальной собственности 173,0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54708"/>
              </p:ext>
            </p:extLst>
          </p:nvPr>
        </p:nvGraphicFramePr>
        <p:xfrm>
          <a:off x="5214942" y="1857362"/>
          <a:ext cx="3533522" cy="299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92658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Общественные вопросы </a:t>
                      </a:r>
                      <a:r>
                        <a:rPr lang="ru-RU" baseline="0" dirty="0" smtClean="0"/>
                        <a:t> 4 655,5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1649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</a:t>
                      </a:r>
                      <a:r>
                        <a:rPr lang="ru-RU" baseline="0" dirty="0" smtClean="0"/>
                        <a:t> 671,</a:t>
                      </a: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 97,9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3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Национальная оборона</a:t>
                      </a:r>
                      <a:r>
                        <a:rPr lang="ru-RU" baseline="0" dirty="0" smtClean="0"/>
                        <a:t> 100,6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951898"/>
              </p:ext>
            </p:extLst>
          </p:nvPr>
        </p:nvGraphicFramePr>
        <p:xfrm>
          <a:off x="5214942" y="1857362"/>
          <a:ext cx="3533522" cy="4860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4195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Общественные вопросы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6 867,1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903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Культура, кинематография </a:t>
                      </a:r>
                      <a:r>
                        <a:rPr lang="ru-RU" b="1" dirty="0" smtClean="0"/>
                        <a:t>488,4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Жилищно</a:t>
                      </a:r>
                      <a:r>
                        <a:rPr lang="ru-RU" b="1" dirty="0" smtClean="0"/>
                        <a:t> –коммунальное  хозяйство  0,0</a:t>
                      </a:r>
                    </a:p>
                    <a:p>
                      <a:r>
                        <a:rPr lang="ru-RU" b="1" dirty="0" smtClean="0"/>
                        <a:t>Социальная политика 0,0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 0,0</a:t>
                      </a:r>
                    </a:p>
                    <a:p>
                      <a:endParaRPr lang="ru-RU" dirty="0" smtClean="0"/>
                    </a:p>
                    <a:p>
                      <a:pPr algn="l"/>
                      <a:r>
                        <a:rPr lang="ru-RU" b="1" dirty="0" smtClean="0"/>
                        <a:t>Образование </a:t>
                      </a:r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42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оборона </a:t>
                      </a:r>
                      <a:r>
                        <a:rPr lang="ru-RU" b="1" dirty="0" smtClean="0"/>
                        <a:t>169,1</a:t>
                      </a:r>
                      <a:endParaRPr lang="ru-RU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безопасность и правоохранительная деятельность 0,0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</a:t>
                      </a:r>
                      <a:r>
                        <a:rPr lang="ru-RU" b="1" baseline="0" dirty="0" smtClean="0"/>
                        <a:t> экономика 89,6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Динамика доходов местного бюджета Барабанщиковского сельского поселения    2024-2026 годы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994781"/>
              </p:ext>
            </p:extLst>
          </p:nvPr>
        </p:nvGraphicFramePr>
        <p:xfrm>
          <a:off x="539552" y="1700808"/>
          <a:ext cx="8291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1700808"/>
            <a:ext cx="67687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2023год                         2024 год                   2025 год              2026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179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FFC000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Барабанщиковского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4984" y="5138563"/>
            <a:ext cx="2000264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9566,5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35007" y="5601126"/>
            <a:ext cx="1643074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9 997,2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50083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pic>
        <p:nvPicPr>
          <p:cNvPr id="24" name="Рисунок 23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6072206"/>
            <a:ext cx="642942" cy="64294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 flipH="1">
            <a:off x="4038697" y="5643577"/>
            <a:ext cx="1426646" cy="7500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8027,4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>
            <a:off x="5796136" y="5643579"/>
            <a:ext cx="1440160" cy="750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7614,2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27984" y="6512976"/>
            <a:ext cx="648072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2025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7305" y="6471920"/>
            <a:ext cx="864096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24690</TotalTime>
  <Words>1199</Words>
  <Application>Microsoft Office PowerPoint</Application>
  <PresentationFormat>Экран (4:3)</PresentationFormat>
  <Paragraphs>209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Бюджет Барабанщиковского сельского поселения Дубовского района  2024 год и плановый период 2025 и 2026 годов.</vt:lpstr>
      <vt:lpstr>Презентация PowerPoint</vt:lpstr>
      <vt:lpstr>Презентация PowerPoint</vt:lpstr>
      <vt:lpstr> Бюджет на 2024 год и плановый период 2025 и 2026 годов содержит приоритетные пути реализации основных задач:</vt:lpstr>
      <vt:lpstr>Основные параметры местного бюджета на 2024 год</vt:lpstr>
      <vt:lpstr>Основные параметры местного бюджета на плановый период 2025 -2026 годов</vt:lpstr>
      <vt:lpstr>2026 год</vt:lpstr>
      <vt:lpstr>Динамика доходов местного бюджета Барабанщиковского сельского поселения    2024-2026 годы</vt:lpstr>
      <vt:lpstr>Презентация PowerPoint</vt:lpstr>
      <vt:lpstr>Основные направления налоговой политики Барабанщиковского сельского поселения </vt:lpstr>
      <vt:lpstr>Налоговые и неналоговые доходы местного бюджета</vt:lpstr>
      <vt:lpstr>Структура налоговых и неналоговых доходов местного бюджета  2024 год</vt:lpstr>
      <vt:lpstr>Структура налоговых и неналоговых доходов местного бюджета  2025 года</vt:lpstr>
      <vt:lpstr>Структура налоговых и неналоговых доходов местного бюджета  2026 года</vt:lpstr>
      <vt:lpstr>Динамика поступлений имущественных налогов в местный бюджет                                         тыс.рублей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2024 году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2025 году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2026 году</vt:lpstr>
      <vt:lpstr>Структура муниципальных программ Барабанщиковского сельского поселения на 2024 год</vt:lpstr>
      <vt:lpstr>Структура муниципальных программ Барабанщиковского сельского поселения на 2025 год</vt:lpstr>
      <vt:lpstr>Структура муниципальных программ Барабанщиковского сельского поселения на 2026 год</vt:lpstr>
      <vt:lpstr>Раздел «Общегосударственные вопросы» на 2024 год</vt:lpstr>
      <vt:lpstr>Раздел «Общегосударственные вопросы» на 2025 год</vt:lpstr>
      <vt:lpstr>Раздел «Общегосударственные вопросы»на 2026 год</vt:lpstr>
      <vt:lpstr>Культура, кинематография </vt:lpstr>
      <vt:lpstr>Динамика расходов местного бюджета на культуру ,кинематографию</vt:lpstr>
      <vt:lpstr>Презентация PowerPoint</vt:lpstr>
      <vt:lpstr>Структура Безвозмездных поступлений (в сопоставимых условиях) в 2024-2026 годах 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Барабанщиковскго сельского поселения 2016г.</dc:title>
  <dc:creator>1</dc:creator>
  <cp:lastModifiedBy>1</cp:lastModifiedBy>
  <cp:revision>292</cp:revision>
  <dcterms:created xsi:type="dcterms:W3CDTF">2015-12-04T10:25:22Z</dcterms:created>
  <dcterms:modified xsi:type="dcterms:W3CDTF">2024-01-23T11:47:25Z</dcterms:modified>
</cp:coreProperties>
</file>