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82" r:id="rId7"/>
    <p:sldId id="283" r:id="rId8"/>
    <p:sldId id="261" r:id="rId9"/>
    <p:sldId id="262" r:id="rId10"/>
    <p:sldId id="263" r:id="rId11"/>
    <p:sldId id="264" r:id="rId12"/>
    <p:sldId id="265" r:id="rId13"/>
    <p:sldId id="284" r:id="rId14"/>
    <p:sldId id="285" r:id="rId15"/>
    <p:sldId id="268" r:id="rId16"/>
    <p:sldId id="286" r:id="rId17"/>
    <p:sldId id="292" r:id="rId18"/>
    <p:sldId id="287" r:id="rId19"/>
    <p:sldId id="270" r:id="rId20"/>
    <p:sldId id="288" r:id="rId21"/>
    <p:sldId id="289" r:id="rId22"/>
    <p:sldId id="272" r:id="rId23"/>
    <p:sldId id="290" r:id="rId24"/>
    <p:sldId id="291" r:id="rId25"/>
    <p:sldId id="273" r:id="rId26"/>
    <p:sldId id="274" r:id="rId27"/>
    <p:sldId id="276" r:id="rId28"/>
    <p:sldId id="279" r:id="rId29"/>
    <p:sldId id="280" r:id="rId30"/>
    <p:sldId id="29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0CB4"/>
    <a:srgbClr val="EE30E5"/>
    <a:srgbClr val="57C75A"/>
    <a:srgbClr val="F4D0CC"/>
    <a:srgbClr val="00FF00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1058854235011727E-2"/>
          <c:y val="4.3250455336612426E-2"/>
          <c:w val="0.89209208632121761"/>
          <c:h val="0.88143194527207414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доходы</c:v>
                </c:pt>
              </c:strCache>
            </c:strRef>
          </c:tx>
          <c:spPr>
            <a:solidFill>
              <a:srgbClr val="FED9A7"/>
            </a:solidFill>
          </c:spPr>
          <c:invertIfNegative val="1"/>
          <c:cat>
            <c:numRef>
              <c:f>Лист1!$A$2:$A$5</c:f>
              <c:numCache>
                <c:formatCode>General</c:formatCode>
                <c:ptCount val="4"/>
                <c:pt idx="0">
                  <c:v>2025</c:v>
                </c:pt>
                <c:pt idx="1">
                  <c:v>2026</c:v>
                </c:pt>
                <c:pt idx="2">
                  <c:v>2027</c:v>
                </c:pt>
                <c:pt idx="3">
                  <c:v>2028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3265.7</c:v>
                </c:pt>
                <c:pt idx="1">
                  <c:v>4172.2</c:v>
                </c:pt>
                <c:pt idx="2">
                  <c:v>4291.2</c:v>
                </c:pt>
                <c:pt idx="3">
                  <c:v>4409.1000000000004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 безвозмездные поступления </c:v>
                </c:pt>
              </c:strCache>
            </c:strRef>
          </c:tx>
          <c:spPr>
            <a:solidFill>
              <a:srgbClr val="7EA9CA"/>
            </a:solidFill>
          </c:spPr>
          <c:invertIfNegative val="1"/>
          <c:cat>
            <c:numRef>
              <c:f>Лист1!$A$2:$A$5</c:f>
              <c:numCache>
                <c:formatCode>General</c:formatCode>
                <c:ptCount val="4"/>
                <c:pt idx="0">
                  <c:v>2025</c:v>
                </c:pt>
                <c:pt idx="1">
                  <c:v>2026</c:v>
                </c:pt>
                <c:pt idx="2">
                  <c:v>2027</c:v>
                </c:pt>
                <c:pt idx="3">
                  <c:v>2028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8615.5</c:v>
                </c:pt>
                <c:pt idx="1">
                  <c:v>9353.9</c:v>
                </c:pt>
                <c:pt idx="2">
                  <c:v>7207.8</c:v>
                </c:pt>
                <c:pt idx="3">
                  <c:v>7185.8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gapDepth val="55"/>
        <c:shape val="cylinder"/>
        <c:axId val="63836928"/>
        <c:axId val="63838080"/>
        <c:axId val="0"/>
      </c:bar3DChart>
      <c:catAx>
        <c:axId val="63836928"/>
        <c:scaling>
          <c:orientation val="minMax"/>
        </c:scaling>
        <c:delete val="1"/>
        <c:axPos val="b"/>
        <c:numFmt formatCode="General" sourceLinked="1"/>
        <c:majorTickMark val="none"/>
        <c:minorTickMark val="cross"/>
        <c:tickLblPos val="none"/>
        <c:crossAx val="63838080"/>
        <c:crosses val="autoZero"/>
        <c:auto val="1"/>
        <c:lblAlgn val="ctr"/>
        <c:lblOffset val="100"/>
        <c:noMultiLvlLbl val="1"/>
      </c:catAx>
      <c:valAx>
        <c:axId val="63838080"/>
        <c:scaling>
          <c:orientation val="minMax"/>
        </c:scaling>
        <c:delete val="0"/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General" sourceLinked="1"/>
        <c:majorTickMark val="none"/>
        <c:minorTickMark val="cross"/>
        <c:tickLblPos val="nextTo"/>
        <c:crossAx val="638369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018070586101158"/>
          <c:y val="0.63817614541145251"/>
          <c:w val="0.25297023469521657"/>
          <c:h val="0.26878915810701171"/>
        </c:manualLayout>
      </c:layout>
      <c:overlay val="1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500000000000001E-2"/>
          <c:y val="8.9474742801234214E-2"/>
          <c:w val="0.98749999999999949"/>
          <c:h val="0.8327463906710016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rgbClr val="C00000"/>
              </a:solidFill>
            </c:spPr>
          </c:dPt>
          <c:dPt>
            <c:idx val="1"/>
            <c:bubble3D val="0"/>
            <c:spPr>
              <a:solidFill>
                <a:srgbClr val="00FF00"/>
              </a:solidFill>
            </c:spPr>
          </c:dPt>
          <c:dPt>
            <c:idx val="2"/>
            <c:bubble3D val="0"/>
            <c:spPr>
              <a:solidFill>
                <a:srgbClr val="FFC000"/>
              </a:solidFill>
            </c:spPr>
          </c:dPt>
          <c:dLbls>
            <c:dLbl>
              <c:idx val="0"/>
              <c:delete val="1"/>
            </c:dLbl>
            <c:dLbl>
              <c:idx val="1"/>
              <c:layout>
                <c:manualLayout>
                  <c:x val="-0.41699136243497908"/>
                  <c:y val="-0.7115957489153365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2"/>
              <c:layout>
                <c:manualLayout>
                  <c:x val="0.41150050112292536"/>
                  <c:y val="-9.8575010946144959E-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3"/>
              <c:layout>
                <c:manualLayout>
                  <c:x val="5.0387816464031676E-2"/>
                  <c:y val="-8.0882259284321134E-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showLegendKey val="1"/>
            <c:showVal val="1"/>
            <c:showCatName val="1"/>
            <c:showSerName val="1"/>
            <c:showPercent val="1"/>
            <c:showBubbleSize val="1"/>
            <c:showLeaderLines val="1"/>
          </c:dLbls>
          <c:cat>
            <c:strRef>
              <c:f>Лист1!$A$2:$A$4</c:f>
              <c:strCache>
                <c:ptCount val="3"/>
                <c:pt idx="1">
                  <c:v>0104</c:v>
                </c:pt>
                <c:pt idx="2">
                  <c:v>0113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1">
                  <c:v>8935.9</c:v>
                </c:pt>
                <c:pt idx="2">
                  <c:v>562.70000000000005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1"/>
          <c:showVal val="1"/>
          <c:showCatName val="1"/>
          <c:showSerName val="1"/>
          <c:showPercent val="1"/>
          <c:showBubbleSize val="1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1"/>
          <c:cat>
            <c:numRef>
              <c:f>Лист1!$A$2:$A$4</c:f>
              <c:numCache>
                <c:formatCode>General</c:formatCode>
                <c:ptCount val="3"/>
                <c:pt idx="0">
                  <c:v>2026</c:v>
                </c:pt>
                <c:pt idx="1">
                  <c:v>2027</c:v>
                </c:pt>
                <c:pt idx="2">
                  <c:v>2028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2160</c:v>
                </c:pt>
                <c:pt idx="1">
                  <c:v>1664.9</c:v>
                </c:pt>
                <c:pt idx="2">
                  <c:v>1664.9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0556544"/>
        <c:axId val="180558080"/>
        <c:axId val="156326976"/>
      </c:bar3DChart>
      <c:catAx>
        <c:axId val="180556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80558080"/>
        <c:crosses val="autoZero"/>
        <c:auto val="1"/>
        <c:lblAlgn val="ctr"/>
        <c:lblOffset val="100"/>
        <c:noMultiLvlLbl val="1"/>
      </c:catAx>
      <c:valAx>
        <c:axId val="1805580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80556544"/>
        <c:crosses val="autoZero"/>
        <c:crossBetween val="between"/>
      </c:valAx>
      <c:serAx>
        <c:axId val="156326976"/>
        <c:scaling>
          <c:orientation val="minMax"/>
        </c:scaling>
        <c:delete val="1"/>
        <c:axPos val="b"/>
        <c:majorTickMark val="none"/>
        <c:minorTickMark val="none"/>
        <c:tickLblPos val="none"/>
        <c:crossAx val="180558080"/>
        <c:crosses val="autoZero"/>
      </c:serAx>
    </c:plotArea>
    <c:legend>
      <c:legendPos val="t"/>
      <c:layout/>
      <c:overlay val="0"/>
    </c:legend>
    <c:plotVisOnly val="1"/>
    <c:dispBlanksAs val="zero"/>
    <c:showDLblsOverMax val="1"/>
  </c:chart>
  <c:spPr>
    <a:solidFill>
      <a:schemeClr val="accent4">
        <a:lumMod val="50000"/>
      </a:schemeClr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иные межбюджетные трасферты</c:v>
                </c:pt>
              </c:strCache>
            </c:strRef>
          </c:tx>
          <c:invertIfNegative val="1"/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945.8</c:v>
                </c:pt>
                <c:pt idx="1">
                  <c:v>89.6</c:v>
                </c:pt>
                <c:pt idx="2">
                  <c:v>89.6</c:v>
                </c:pt>
                <c:pt idx="3">
                  <c:v>89.6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субвенции</c:v>
                </c:pt>
              </c:strCache>
            </c:strRef>
          </c:tx>
          <c:invertIfNegative val="1"/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165.6</c:v>
                </c:pt>
                <c:pt idx="1">
                  <c:v>243.2</c:v>
                </c:pt>
                <c:pt idx="2">
                  <c:v>270.10000000000002</c:v>
                </c:pt>
                <c:pt idx="3">
                  <c:v>342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дотации</c:v>
                </c:pt>
              </c:strCache>
            </c:strRef>
          </c:tx>
          <c:invertIfNegative val="1"/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7504.1</c:v>
                </c:pt>
                <c:pt idx="1">
                  <c:v>9021.1</c:v>
                </c:pt>
                <c:pt idx="2">
                  <c:v>6848.1</c:v>
                </c:pt>
                <c:pt idx="3">
                  <c:v>6754.2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итого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8615.5</c:v>
                </c:pt>
                <c:pt idx="1">
                  <c:v>9353.9</c:v>
                </c:pt>
                <c:pt idx="2">
                  <c:v>7207.8</c:v>
                </c:pt>
                <c:pt idx="3">
                  <c:v>7185.8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gapDepth val="95"/>
        <c:shape val="cylinder"/>
        <c:axId val="180632960"/>
        <c:axId val="180642944"/>
        <c:axId val="0"/>
      </c:bar3DChart>
      <c:catAx>
        <c:axId val="180632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80642944"/>
        <c:crosses val="autoZero"/>
        <c:auto val="1"/>
        <c:lblAlgn val="ctr"/>
        <c:lblOffset val="100"/>
        <c:noMultiLvlLbl val="1"/>
      </c:catAx>
      <c:valAx>
        <c:axId val="180642944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crossAx val="18063296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2"/>
    </mc:Choice>
    <mc:Fallback>
      <c:style val="2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rgbClr val="7030A0"/>
                </a:solidFill>
              </a:rPr>
              <a:t>Объем безвозмездных поступлений в </a:t>
            </a:r>
            <a:r>
              <a:rPr lang="ru-RU" dirty="0" smtClean="0">
                <a:solidFill>
                  <a:srgbClr val="7030A0"/>
                </a:solidFill>
              </a:rPr>
              <a:t>2026 </a:t>
            </a:r>
            <a:r>
              <a:rPr lang="ru-RU" dirty="0">
                <a:solidFill>
                  <a:srgbClr val="7030A0"/>
                </a:solidFill>
              </a:rPr>
              <a:t>году</a:t>
            </a:r>
          </a:p>
        </c:rich>
      </c:tx>
      <c:layout>
        <c:manualLayout>
          <c:xMode val="edge"/>
          <c:yMode val="edge"/>
          <c:x val="0.13307864294740934"/>
          <c:y val="8.0917060013486666E-3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безвозмездных поступлений в 2026 году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4.3109750170117624E-2"/>
                  <c:y val="-3.424342017935553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5722185768445612"/>
                  <c:y val="-3.769375759924817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Иные межбюджетные трансферты</c:v>
                </c:pt>
                <c:pt idx="1">
                  <c:v>Субвенции бюджетам бюджетной системы Российской Федерации</c:v>
                </c:pt>
                <c:pt idx="2">
                  <c:v>Дотации бюджетам бюджетной системы Российской Федерации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89.6</c:v>
                </c:pt>
                <c:pt idx="1">
                  <c:v>243.2</c:v>
                </c:pt>
                <c:pt idx="2">
                  <c:v>9021.1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view3D>
      <c:rotX val="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налог.и неналог</c:v>
                </c:pt>
              </c:strCache>
            </c:strRef>
          </c:tx>
          <c:invertIfNegative val="1"/>
          <c:cat>
            <c:strRef>
              <c:f>Лист1!$A$2:$A$6</c:f>
              <c:strCache>
                <c:ptCount val="5"/>
                <c:pt idx="0">
                  <c:v>факт 2024 года</c:v>
                </c:pt>
                <c:pt idx="1">
                  <c:v>план 2025 года</c:v>
                </c:pt>
                <c:pt idx="2">
                  <c:v> 2026 год</c:v>
                </c:pt>
                <c:pt idx="3">
                  <c:v> 2027 год</c:v>
                </c:pt>
                <c:pt idx="4">
                  <c:v> 2028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3030.4</c:v>
                </c:pt>
                <c:pt idx="1">
                  <c:v>3265.7</c:v>
                </c:pt>
                <c:pt idx="2" formatCode="#,##0.00">
                  <c:v>4172.2</c:v>
                </c:pt>
                <c:pt idx="3">
                  <c:v>4291.2</c:v>
                </c:pt>
                <c:pt idx="4">
                  <c:v>4409.1000000000004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4287488"/>
        <c:axId val="64289024"/>
        <c:axId val="64129216"/>
      </c:bar3DChart>
      <c:catAx>
        <c:axId val="64287488"/>
        <c:scaling>
          <c:orientation val="minMax"/>
        </c:scaling>
        <c:delete val="0"/>
        <c:axPos val="b"/>
        <c:majorTickMark val="none"/>
        <c:minorTickMark val="none"/>
        <c:tickLblPos val="nextTo"/>
        <c:crossAx val="64289024"/>
        <c:crosses val="autoZero"/>
        <c:auto val="1"/>
        <c:lblAlgn val="ctr"/>
        <c:lblOffset val="100"/>
        <c:noMultiLvlLbl val="1"/>
      </c:catAx>
      <c:valAx>
        <c:axId val="6428902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64287488"/>
        <c:crosses val="autoZero"/>
        <c:crossBetween val="between"/>
      </c:valAx>
      <c:serAx>
        <c:axId val="64129216"/>
        <c:scaling>
          <c:orientation val="minMax"/>
        </c:scaling>
        <c:delete val="1"/>
        <c:axPos val="b"/>
        <c:majorTickMark val="out"/>
        <c:minorTickMark val="none"/>
        <c:tickLblPos val="none"/>
        <c:crossAx val="64289024"/>
        <c:crosses val="autoZero"/>
      </c:serAx>
      <c:dTable>
        <c:showHorzBorder val="1"/>
        <c:showVertBorder val="1"/>
        <c:showOutline val="1"/>
        <c:showKeys val="1"/>
      </c:dTable>
    </c:plotArea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9475308641975315E-2"/>
          <c:y val="8.4077710110915679E-2"/>
          <c:w val="0.84104938271604934"/>
          <c:h val="0.8156611677754710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налог на доходы физических лиц </c:v>
                </c:pt>
                <c:pt idx="1">
                  <c:v>налоги на имущество </c:v>
                </c:pt>
                <c:pt idx="2">
                  <c:v>Неналовые доходы </c:v>
                </c:pt>
                <c:pt idx="3">
                  <c:v>ЕСХН</c:v>
                </c:pt>
              </c:strCache>
            </c:strRef>
          </c:cat>
          <c:val>
            <c:numRef>
              <c:f>Лист1!$B$2:$B$5</c:f>
              <c:numCache>
                <c:formatCode>0.00</c:formatCode>
                <c:ptCount val="4"/>
                <c:pt idx="0">
                  <c:v>959.6</c:v>
                </c:pt>
                <c:pt idx="1">
                  <c:v>2784</c:v>
                </c:pt>
                <c:pt idx="2">
                  <c:v>178.6</c:v>
                </c:pt>
                <c:pt idx="3">
                  <c:v>250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0.13924236900942938"/>
                  <c:y val="-0.20539447066756575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налоги на имущество ; </a:t>
                    </a:r>
                    <a:endParaRPr lang="ru-RU" dirty="0" smtClean="0"/>
                  </a:p>
                  <a:p>
                    <a:r>
                      <a:rPr lang="ru-RU" dirty="0" smtClean="0"/>
                      <a:t>2 </a:t>
                    </a:r>
                    <a:r>
                      <a:rPr lang="ru-RU" dirty="0"/>
                      <a:t>802,00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numFmt formatCode="#,##0.00" sourceLinked="0"/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налог на доходы физических лиц </c:v>
                </c:pt>
                <c:pt idx="1">
                  <c:v>налоги на имущество </c:v>
                </c:pt>
                <c:pt idx="2">
                  <c:v>Неналовые доходы </c:v>
                </c:pt>
                <c:pt idx="3">
                  <c:v>ЕСХН</c:v>
                </c:pt>
              </c:strCache>
            </c:strRef>
          </c:cat>
          <c:val>
            <c:numRef>
              <c:f>Лист1!$B$2:$B$5</c:f>
              <c:numCache>
                <c:formatCode>0.00</c:formatCode>
                <c:ptCount val="4"/>
                <c:pt idx="0">
                  <c:v>1037.5</c:v>
                </c:pt>
                <c:pt idx="1">
                  <c:v>2802</c:v>
                </c:pt>
                <c:pt idx="2">
                  <c:v>186.7</c:v>
                </c:pt>
                <c:pt idx="3">
                  <c:v>265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ru-RU"/>
                      <a:t>налоги на имущество ; </a:t>
                    </a:r>
                    <a:endParaRPr lang="ru-RU" smtClean="0"/>
                  </a:p>
                  <a:p>
                    <a:r>
                      <a:rPr lang="ru-RU" smtClean="0"/>
                      <a:t>2 </a:t>
                    </a:r>
                    <a:r>
                      <a:rPr lang="ru-RU"/>
                      <a:t>818,0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numFmt formatCode="#,##0.0" sourceLinked="0"/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налог на доходы физических лиц </c:v>
                </c:pt>
                <c:pt idx="1">
                  <c:v>налоги на имущество </c:v>
                </c:pt>
                <c:pt idx="2">
                  <c:v>ЕСХН</c:v>
                </c:pt>
                <c:pt idx="3">
                  <c:v>Неналовые доходы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1111</c:v>
                </c:pt>
                <c:pt idx="1">
                  <c:v>2818</c:v>
                </c:pt>
                <c:pt idx="2">
                  <c:v>285</c:v>
                </c:pt>
                <c:pt idx="3">
                  <c:v>195.1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1"/>
          <c:cat>
            <c:strRef>
              <c:f>Лист1!$A$2:$A$6</c:f>
              <c:strCache>
                <c:ptCount val="5"/>
                <c:pt idx="0">
                  <c:v>Факт 2024 года</c:v>
                </c:pt>
                <c:pt idx="1">
                  <c:v>План 2025 года </c:v>
                </c:pt>
                <c:pt idx="2">
                  <c:v>план 2026 года</c:v>
                </c:pt>
                <c:pt idx="3">
                  <c:v>план 2027 года</c:v>
                </c:pt>
                <c:pt idx="4">
                  <c:v>план 2028 года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229.5</c:v>
                </c:pt>
                <c:pt idx="1">
                  <c:v>215</c:v>
                </c:pt>
                <c:pt idx="2">
                  <c:v>215</c:v>
                </c:pt>
                <c:pt idx="3">
                  <c:v>218</c:v>
                </c:pt>
                <c:pt idx="4">
                  <c:v>220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1"/>
          <c:cat>
            <c:strRef>
              <c:f>Лист1!$A$2:$A$6</c:f>
              <c:strCache>
                <c:ptCount val="5"/>
                <c:pt idx="0">
                  <c:v>Факт 2024 года</c:v>
                </c:pt>
                <c:pt idx="1">
                  <c:v>План 2025 года </c:v>
                </c:pt>
                <c:pt idx="2">
                  <c:v>план 2026 года</c:v>
                </c:pt>
                <c:pt idx="3">
                  <c:v>план 2027 года</c:v>
                </c:pt>
                <c:pt idx="4">
                  <c:v>план 2028 года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1"/>
          <c:cat>
            <c:strRef>
              <c:f>Лист1!$A$2:$A$6</c:f>
              <c:strCache>
                <c:ptCount val="5"/>
                <c:pt idx="0">
                  <c:v>Факт 2024 года</c:v>
                </c:pt>
                <c:pt idx="1">
                  <c:v>План 2025 года </c:v>
                </c:pt>
                <c:pt idx="2">
                  <c:v>план 2026 года</c:v>
                </c:pt>
                <c:pt idx="3">
                  <c:v>план 2027 года</c:v>
                </c:pt>
                <c:pt idx="4">
                  <c:v>план 2028 года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66614528"/>
        <c:axId val="166616448"/>
        <c:axId val="156324736"/>
      </c:bar3DChart>
      <c:catAx>
        <c:axId val="166614528"/>
        <c:scaling>
          <c:orientation val="minMax"/>
        </c:scaling>
        <c:delete val="0"/>
        <c:axPos val="b"/>
        <c:majorTickMark val="none"/>
        <c:minorTickMark val="none"/>
        <c:tickLblPos val="nextTo"/>
        <c:crossAx val="166616448"/>
        <c:crosses val="autoZero"/>
        <c:auto val="1"/>
        <c:lblAlgn val="ctr"/>
        <c:lblOffset val="100"/>
        <c:noMultiLvlLbl val="1"/>
      </c:catAx>
      <c:valAx>
        <c:axId val="166616448"/>
        <c:scaling>
          <c:orientation val="minMax"/>
        </c:scaling>
        <c:delete val="1"/>
        <c:axPos val="l"/>
        <c:numFmt formatCode="General" sourceLinked="1"/>
        <c:majorTickMark val="cross"/>
        <c:minorTickMark val="cross"/>
        <c:tickLblPos val="none"/>
        <c:crossAx val="166614528"/>
        <c:crosses val="autoZero"/>
        <c:crossBetween val="between"/>
      </c:valAx>
      <c:serAx>
        <c:axId val="156324736"/>
        <c:scaling>
          <c:orientation val="minMax"/>
        </c:scaling>
        <c:delete val="1"/>
        <c:axPos val="b"/>
        <c:majorTickMark val="cross"/>
        <c:minorTickMark val="cross"/>
        <c:tickLblPos val="none"/>
        <c:crossAx val="166616448"/>
        <c:crosses val="autoZero"/>
      </c:serAx>
    </c:plotArea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Земельный налог</a:t>
            </a:r>
            <a:endParaRPr lang="ru-RU" dirty="0"/>
          </a:p>
        </c:rich>
      </c:tx>
      <c:layout>
        <c:manualLayout>
          <c:xMode val="edge"/>
          <c:yMode val="edge"/>
          <c:x val="0.33095843023115362"/>
          <c:y val="7.1585669552819059E-2"/>
        </c:manualLayout>
      </c:layout>
      <c:overlay val="0"/>
    </c:title>
    <c:autoTitleDeleted val="0"/>
    <c:view3D>
      <c:rotX val="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1"/>
          <c:cat>
            <c:strRef>
              <c:f>Лист1!$A$2:$A$6</c:f>
              <c:strCache>
                <c:ptCount val="5"/>
                <c:pt idx="0">
                  <c:v>факт 2024 года</c:v>
                </c:pt>
                <c:pt idx="1">
                  <c:v>План 2025 года </c:v>
                </c:pt>
                <c:pt idx="2">
                  <c:v>План 2026 года </c:v>
                </c:pt>
                <c:pt idx="3">
                  <c:v>План 2027 года </c:v>
                </c:pt>
                <c:pt idx="4">
                  <c:v>План 2028 года 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1703.8</c:v>
                </c:pt>
                <c:pt idx="1">
                  <c:v>1987</c:v>
                </c:pt>
                <c:pt idx="2">
                  <c:v>2569</c:v>
                </c:pt>
                <c:pt idx="3">
                  <c:v>2584</c:v>
                </c:pt>
                <c:pt idx="4">
                  <c:v>2598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1"/>
          <c:cat>
            <c:strRef>
              <c:f>Лист1!$A$2:$A$6</c:f>
              <c:strCache>
                <c:ptCount val="5"/>
                <c:pt idx="0">
                  <c:v>факт 2024 года</c:v>
                </c:pt>
                <c:pt idx="1">
                  <c:v>План 2025 года </c:v>
                </c:pt>
                <c:pt idx="2">
                  <c:v>План 2026 года </c:v>
                </c:pt>
                <c:pt idx="3">
                  <c:v>План 2027 года </c:v>
                </c:pt>
                <c:pt idx="4">
                  <c:v>План 2028 года 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1"/>
          <c:cat>
            <c:strRef>
              <c:f>Лист1!$A$2:$A$6</c:f>
              <c:strCache>
                <c:ptCount val="5"/>
                <c:pt idx="0">
                  <c:v>факт 2024 года</c:v>
                </c:pt>
                <c:pt idx="1">
                  <c:v>План 2025 года </c:v>
                </c:pt>
                <c:pt idx="2">
                  <c:v>План 2026 года </c:v>
                </c:pt>
                <c:pt idx="3">
                  <c:v>План 2027 года </c:v>
                </c:pt>
                <c:pt idx="4">
                  <c:v>План 2028 года 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cylinder"/>
        <c:axId val="156220800"/>
        <c:axId val="156230784"/>
        <c:axId val="0"/>
      </c:bar3DChart>
      <c:catAx>
        <c:axId val="156220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56230784"/>
        <c:crosses val="autoZero"/>
        <c:auto val="1"/>
        <c:lblAlgn val="ctr"/>
        <c:lblOffset val="100"/>
        <c:noMultiLvlLbl val="1"/>
      </c:catAx>
      <c:valAx>
        <c:axId val="156230784"/>
        <c:scaling>
          <c:orientation val="minMax"/>
        </c:scaling>
        <c:delete val="1"/>
        <c:axPos val="l"/>
        <c:numFmt formatCode="General" sourceLinked="1"/>
        <c:majorTickMark val="cross"/>
        <c:minorTickMark val="cross"/>
        <c:tickLblPos val="none"/>
        <c:crossAx val="156220800"/>
        <c:crosses val="autoZero"/>
        <c:crossBetween val="between"/>
      </c:valAx>
    </c:plotArea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500000000000001E-2"/>
          <c:y val="8.9474742801234214E-2"/>
          <c:w val="0.98749999999999949"/>
          <c:h val="0.8327463906710016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rgbClr val="C00000"/>
              </a:solidFill>
            </c:spPr>
          </c:dPt>
          <c:dPt>
            <c:idx val="1"/>
            <c:bubble3D val="0"/>
            <c:spPr>
              <a:solidFill>
                <a:srgbClr val="00FF00"/>
              </a:solidFill>
            </c:spPr>
          </c:dPt>
          <c:dLbls>
            <c:dLbl>
              <c:idx val="0"/>
              <c:layout>
                <c:manualLayout>
                  <c:x val="-0.37790862348023752"/>
                  <c:y val="-0.71793296978863985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layout>
                <c:manualLayout>
                  <c:x val="0.338825884525496"/>
                  <c:y val="-0.12327170322015683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2"/>
              <c:layout>
                <c:manualLayout>
                  <c:x val="-0.30563693307920475"/>
                  <c:y val="7.8354495880269076E-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3"/>
              <c:layout>
                <c:manualLayout>
                  <c:x val="0.28553095996284616"/>
                  <c:y val="0.14912629861083471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showLegendKey val="1"/>
            <c:showVal val="1"/>
            <c:showCatName val="1"/>
            <c:showSerName val="1"/>
            <c:showPercent val="1"/>
            <c:showBubbleSize val="1"/>
            <c:showLeaderLines val="1"/>
          </c:dLbls>
          <c:cat>
            <c:strRef>
              <c:f>Лист1!$A$2:$A$5</c:f>
              <c:strCache>
                <c:ptCount val="4"/>
                <c:pt idx="0">
                  <c:v>0104</c:v>
                </c:pt>
                <c:pt idx="1">
                  <c:v>0107</c:v>
                </c:pt>
                <c:pt idx="2">
                  <c:v>0111</c:v>
                </c:pt>
                <c:pt idx="3">
                  <c:v>0113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10173.200000000001</c:v>
                </c:pt>
                <c:pt idx="1">
                  <c:v>172.6</c:v>
                </c:pt>
                <c:pt idx="2">
                  <c:v>50</c:v>
                </c:pt>
                <c:pt idx="3">
                  <c:v>55.4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500000000000001E-2"/>
          <c:y val="8.9474742801234214E-2"/>
          <c:w val="0.98749999999999949"/>
          <c:h val="0.8327463906710016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rgbClr val="C00000"/>
              </a:solidFill>
            </c:spPr>
          </c:dPt>
          <c:dPt>
            <c:idx val="1"/>
            <c:bubble3D val="0"/>
            <c:spPr>
              <a:solidFill>
                <a:srgbClr val="00FF00"/>
              </a:solidFill>
            </c:spPr>
          </c:dPt>
          <c:dLbls>
            <c:dLbl>
              <c:idx val="0"/>
              <c:layout>
                <c:manualLayout>
                  <c:x val="-0.36951065406956562"/>
                  <c:y val="-0.6861581021374835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layout>
                <c:manualLayout>
                  <c:x val="0.18766221471425634"/>
                  <c:y val="-5.3476296620626515E-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2"/>
              <c:layout>
                <c:manualLayout>
                  <c:x val="0.14836412625520437"/>
                  <c:y val="-9.3519882179675995E-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3"/>
              <c:layout>
                <c:manualLayout>
                  <c:x val="0.22674517408814254"/>
                  <c:y val="-1.2637821916172421E-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showLegendKey val="1"/>
            <c:showVal val="1"/>
            <c:showCatName val="1"/>
            <c:showSerName val="1"/>
            <c:showPercent val="1"/>
            <c:showBubbleSize val="1"/>
            <c:showLeaderLines val="1"/>
          </c:dLbls>
          <c:cat>
            <c:strRef>
              <c:f>Лист1!$A$2:$A$3</c:f>
              <c:strCache>
                <c:ptCount val="2"/>
                <c:pt idx="0">
                  <c:v>0104</c:v>
                </c:pt>
                <c:pt idx="1">
                  <c:v>0113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9193.7999999999993</c:v>
                </c:pt>
                <c:pt idx="1">
                  <c:v>280.8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59F2D9-2A98-4EB0-B2E8-39DCCDEA5BDB}" type="doc">
      <dgm:prSet loTypeId="urn:microsoft.com/office/officeart/2005/8/layout/list1" loCatId="list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F6258FF-48F5-408F-B1BD-2D4C8F6E9994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 smtClean="0"/>
            <a:t>Стимулирование экономического роста</a:t>
          </a:r>
          <a:endParaRPr lang="ru-RU" dirty="0"/>
        </a:p>
      </dgm:t>
    </dgm:pt>
    <dgm:pt modelId="{7A166E8C-D154-4B9F-87CF-DB308D880F12}" type="parTrans" cxnId="{E8964598-5BFA-4E06-848A-6D96C9F75D75}">
      <dgm:prSet/>
      <dgm:spPr/>
      <dgm:t>
        <a:bodyPr/>
        <a:lstStyle/>
        <a:p>
          <a:endParaRPr lang="ru-RU"/>
        </a:p>
      </dgm:t>
    </dgm:pt>
    <dgm:pt modelId="{3A82D11D-0B47-4714-B178-D96FCAE2FF64}" type="sibTrans" cxnId="{E8964598-5BFA-4E06-848A-6D96C9F75D75}">
      <dgm:prSet/>
      <dgm:spPr/>
      <dgm:t>
        <a:bodyPr/>
        <a:lstStyle/>
        <a:p>
          <a:endParaRPr lang="ru-RU"/>
        </a:p>
      </dgm:t>
    </dgm:pt>
    <dgm:pt modelId="{F98FB74D-CDD7-4F6A-925D-19A6AEE1F19A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 smtClean="0"/>
            <a:t>Повышение прозрачности  открытости бюджетного процесса </a:t>
          </a:r>
          <a:endParaRPr lang="ru-RU" dirty="0"/>
        </a:p>
      </dgm:t>
    </dgm:pt>
    <dgm:pt modelId="{BA83A90D-7E71-408A-9507-6D991FE0FAD0}" type="parTrans" cxnId="{C4420884-8432-4913-A1C9-22C53E624C5A}">
      <dgm:prSet/>
      <dgm:spPr/>
      <dgm:t>
        <a:bodyPr/>
        <a:lstStyle/>
        <a:p>
          <a:endParaRPr lang="ru-RU"/>
        </a:p>
      </dgm:t>
    </dgm:pt>
    <dgm:pt modelId="{13C25D67-5198-48D1-B3E0-1B881BA2F47A}" type="sibTrans" cxnId="{C4420884-8432-4913-A1C9-22C53E624C5A}">
      <dgm:prSet/>
      <dgm:spPr/>
      <dgm:t>
        <a:bodyPr/>
        <a:lstStyle/>
        <a:p>
          <a:endParaRPr lang="ru-RU"/>
        </a:p>
      </dgm:t>
    </dgm:pt>
    <dgm:pt modelId="{46EB19B5-C096-41B0-BF30-B27CEA1D24B2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 smtClean="0"/>
            <a:t>Повышение эффективности и оптимизация структуры бюджетных расходов </a:t>
          </a:r>
          <a:endParaRPr lang="ru-RU" dirty="0"/>
        </a:p>
      </dgm:t>
    </dgm:pt>
    <dgm:pt modelId="{AC184F84-A24C-48A1-9ABE-ACE32451344D}" type="sibTrans" cxnId="{45BFAA75-B18D-4330-B289-7735D12373A8}">
      <dgm:prSet/>
      <dgm:spPr/>
      <dgm:t>
        <a:bodyPr/>
        <a:lstStyle/>
        <a:p>
          <a:endParaRPr lang="ru-RU"/>
        </a:p>
      </dgm:t>
    </dgm:pt>
    <dgm:pt modelId="{602643F6-C561-4A9D-A4EF-11251D38A22D}" type="parTrans" cxnId="{45BFAA75-B18D-4330-B289-7735D12373A8}">
      <dgm:prSet/>
      <dgm:spPr/>
      <dgm:t>
        <a:bodyPr/>
        <a:lstStyle/>
        <a:p>
          <a:endParaRPr lang="ru-RU"/>
        </a:p>
      </dgm:t>
    </dgm:pt>
    <dgm:pt modelId="{B4250FF1-0AFB-4D7E-842A-E5F59CBE590E}" type="pres">
      <dgm:prSet presAssocID="{CB59F2D9-2A98-4EB0-B2E8-39DCCDEA5BD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340C8B-3D2A-4232-92D3-3A85BF234D12}" type="pres">
      <dgm:prSet presAssocID="{4F6258FF-48F5-408F-B1BD-2D4C8F6E9994}" presName="parentLin" presStyleCnt="0"/>
      <dgm:spPr/>
    </dgm:pt>
    <dgm:pt modelId="{0603ADFF-1596-4B14-AA3D-41E58E57544E}" type="pres">
      <dgm:prSet presAssocID="{4F6258FF-48F5-408F-B1BD-2D4C8F6E999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080BF51-FF21-4F30-84A5-029524E91838}" type="pres">
      <dgm:prSet presAssocID="{4F6258FF-48F5-408F-B1BD-2D4C8F6E999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ED28A9-AC93-43CC-AAC9-2A348DB7214A}" type="pres">
      <dgm:prSet presAssocID="{4F6258FF-48F5-408F-B1BD-2D4C8F6E9994}" presName="negativeSpace" presStyleCnt="0"/>
      <dgm:spPr/>
    </dgm:pt>
    <dgm:pt modelId="{FA9DFD90-62A4-431D-BAC3-DF57D55A57A0}" type="pres">
      <dgm:prSet presAssocID="{4F6258FF-48F5-408F-B1BD-2D4C8F6E9994}" presName="childText" presStyleLbl="conFgAcc1" presStyleIdx="0" presStyleCnt="3">
        <dgm:presLayoutVars>
          <dgm:bulletEnabled val="1"/>
        </dgm:presLayoutVars>
      </dgm:prSet>
      <dgm:spPr/>
    </dgm:pt>
    <dgm:pt modelId="{84D40BE1-534A-4EFF-B5B0-9C5B1EFDA8E7}" type="pres">
      <dgm:prSet presAssocID="{3A82D11D-0B47-4714-B178-D96FCAE2FF64}" presName="spaceBetweenRectangles" presStyleCnt="0"/>
      <dgm:spPr/>
    </dgm:pt>
    <dgm:pt modelId="{28A2D998-74D7-4C7D-A2BE-ECA897896779}" type="pres">
      <dgm:prSet presAssocID="{46EB19B5-C096-41B0-BF30-B27CEA1D24B2}" presName="parentLin" presStyleCnt="0"/>
      <dgm:spPr/>
    </dgm:pt>
    <dgm:pt modelId="{0D682BC1-9B35-4723-9234-286F9E0B2A20}" type="pres">
      <dgm:prSet presAssocID="{46EB19B5-C096-41B0-BF30-B27CEA1D24B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2FC2021-B1B1-470D-9AA9-33A49C348D2B}" type="pres">
      <dgm:prSet presAssocID="{46EB19B5-C096-41B0-BF30-B27CEA1D24B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D0922C-7CAA-47FD-8D14-9CB1460E8182}" type="pres">
      <dgm:prSet presAssocID="{46EB19B5-C096-41B0-BF30-B27CEA1D24B2}" presName="negativeSpace" presStyleCnt="0"/>
      <dgm:spPr/>
    </dgm:pt>
    <dgm:pt modelId="{AE78B86C-A696-43AD-91DB-4DE76DBF27CC}" type="pres">
      <dgm:prSet presAssocID="{46EB19B5-C096-41B0-BF30-B27CEA1D24B2}" presName="childText" presStyleLbl="conFgAcc1" presStyleIdx="1" presStyleCnt="3">
        <dgm:presLayoutVars>
          <dgm:bulletEnabled val="1"/>
        </dgm:presLayoutVars>
      </dgm:prSet>
      <dgm:spPr/>
    </dgm:pt>
    <dgm:pt modelId="{E63FD2D5-98A4-4FC1-8882-CBD503A10BFB}" type="pres">
      <dgm:prSet presAssocID="{AC184F84-A24C-48A1-9ABE-ACE32451344D}" presName="spaceBetweenRectangles" presStyleCnt="0"/>
      <dgm:spPr/>
    </dgm:pt>
    <dgm:pt modelId="{357DBE4B-2D5F-4815-BA0B-67D4D7CFA0EA}" type="pres">
      <dgm:prSet presAssocID="{F98FB74D-CDD7-4F6A-925D-19A6AEE1F19A}" presName="parentLin" presStyleCnt="0"/>
      <dgm:spPr/>
    </dgm:pt>
    <dgm:pt modelId="{CDC4E215-94EA-45E9-A5F5-66EECAD1F6ED}" type="pres">
      <dgm:prSet presAssocID="{F98FB74D-CDD7-4F6A-925D-19A6AEE1F19A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71446243-E24B-4DB0-B778-3A651140464D}" type="pres">
      <dgm:prSet presAssocID="{F98FB74D-CDD7-4F6A-925D-19A6AEE1F19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9DB1AB-72FA-4AEE-A1D3-2226C40BD3EC}" type="pres">
      <dgm:prSet presAssocID="{F98FB74D-CDD7-4F6A-925D-19A6AEE1F19A}" presName="negativeSpace" presStyleCnt="0"/>
      <dgm:spPr/>
    </dgm:pt>
    <dgm:pt modelId="{D38AF840-5623-4B5B-9C46-5433C98ABEE7}" type="pres">
      <dgm:prSet presAssocID="{F98FB74D-CDD7-4F6A-925D-19A6AEE1F19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B06465B4-2605-47CB-868B-648A068CBA0C}" type="presOf" srcId="{4F6258FF-48F5-408F-B1BD-2D4C8F6E9994}" destId="{0603ADFF-1596-4B14-AA3D-41E58E57544E}" srcOrd="0" destOrd="0" presId="urn:microsoft.com/office/officeart/2005/8/layout/list1"/>
    <dgm:cxn modelId="{09C2C276-8305-4CF0-B581-A0A3D4CD7E78}" type="presOf" srcId="{F98FB74D-CDD7-4F6A-925D-19A6AEE1F19A}" destId="{71446243-E24B-4DB0-B778-3A651140464D}" srcOrd="1" destOrd="0" presId="urn:microsoft.com/office/officeart/2005/8/layout/list1"/>
    <dgm:cxn modelId="{E8964598-5BFA-4E06-848A-6D96C9F75D75}" srcId="{CB59F2D9-2A98-4EB0-B2E8-39DCCDEA5BDB}" destId="{4F6258FF-48F5-408F-B1BD-2D4C8F6E9994}" srcOrd="0" destOrd="0" parTransId="{7A166E8C-D154-4B9F-87CF-DB308D880F12}" sibTransId="{3A82D11D-0B47-4714-B178-D96FCAE2FF64}"/>
    <dgm:cxn modelId="{50C1CA9C-FABC-4812-958A-82C44B9C3EF0}" type="presOf" srcId="{4F6258FF-48F5-408F-B1BD-2D4C8F6E9994}" destId="{8080BF51-FF21-4F30-84A5-029524E91838}" srcOrd="1" destOrd="0" presId="urn:microsoft.com/office/officeart/2005/8/layout/list1"/>
    <dgm:cxn modelId="{966A34CF-487C-4FCD-8065-838F6451AD78}" type="presOf" srcId="{46EB19B5-C096-41B0-BF30-B27CEA1D24B2}" destId="{0D682BC1-9B35-4723-9234-286F9E0B2A20}" srcOrd="0" destOrd="0" presId="urn:microsoft.com/office/officeart/2005/8/layout/list1"/>
    <dgm:cxn modelId="{C4420884-8432-4913-A1C9-22C53E624C5A}" srcId="{CB59F2D9-2A98-4EB0-B2E8-39DCCDEA5BDB}" destId="{F98FB74D-CDD7-4F6A-925D-19A6AEE1F19A}" srcOrd="2" destOrd="0" parTransId="{BA83A90D-7E71-408A-9507-6D991FE0FAD0}" sibTransId="{13C25D67-5198-48D1-B3E0-1B881BA2F47A}"/>
    <dgm:cxn modelId="{B7806FC9-FDF5-4684-867E-8D99DEEBDD75}" type="presOf" srcId="{CB59F2D9-2A98-4EB0-B2E8-39DCCDEA5BDB}" destId="{B4250FF1-0AFB-4D7E-842A-E5F59CBE590E}" srcOrd="0" destOrd="0" presId="urn:microsoft.com/office/officeart/2005/8/layout/list1"/>
    <dgm:cxn modelId="{0541B34E-04D2-4693-B8BE-2C11077F8984}" type="presOf" srcId="{F98FB74D-CDD7-4F6A-925D-19A6AEE1F19A}" destId="{CDC4E215-94EA-45E9-A5F5-66EECAD1F6ED}" srcOrd="0" destOrd="0" presId="urn:microsoft.com/office/officeart/2005/8/layout/list1"/>
    <dgm:cxn modelId="{2623BB5C-C7BA-4F71-A698-ABE0B652D0B2}" type="presOf" srcId="{46EB19B5-C096-41B0-BF30-B27CEA1D24B2}" destId="{E2FC2021-B1B1-470D-9AA9-33A49C348D2B}" srcOrd="1" destOrd="0" presId="urn:microsoft.com/office/officeart/2005/8/layout/list1"/>
    <dgm:cxn modelId="{45BFAA75-B18D-4330-B289-7735D12373A8}" srcId="{CB59F2D9-2A98-4EB0-B2E8-39DCCDEA5BDB}" destId="{46EB19B5-C096-41B0-BF30-B27CEA1D24B2}" srcOrd="1" destOrd="0" parTransId="{602643F6-C561-4A9D-A4EF-11251D38A22D}" sibTransId="{AC184F84-A24C-48A1-9ABE-ACE32451344D}"/>
    <dgm:cxn modelId="{70919BE5-8745-4969-B7BB-7F8C83B82B9D}" type="presParOf" srcId="{B4250FF1-0AFB-4D7E-842A-E5F59CBE590E}" destId="{C9340C8B-3D2A-4232-92D3-3A85BF234D12}" srcOrd="0" destOrd="0" presId="urn:microsoft.com/office/officeart/2005/8/layout/list1"/>
    <dgm:cxn modelId="{95984362-F44E-4018-96B9-4A4860B6EA22}" type="presParOf" srcId="{C9340C8B-3D2A-4232-92D3-3A85BF234D12}" destId="{0603ADFF-1596-4B14-AA3D-41E58E57544E}" srcOrd="0" destOrd="0" presId="urn:microsoft.com/office/officeart/2005/8/layout/list1"/>
    <dgm:cxn modelId="{1A7165DE-BB4D-44BC-A89F-C28119C77F0E}" type="presParOf" srcId="{C9340C8B-3D2A-4232-92D3-3A85BF234D12}" destId="{8080BF51-FF21-4F30-84A5-029524E91838}" srcOrd="1" destOrd="0" presId="urn:microsoft.com/office/officeart/2005/8/layout/list1"/>
    <dgm:cxn modelId="{8AF686ED-60CA-4CBE-AEB1-E90E45F621F3}" type="presParOf" srcId="{B4250FF1-0AFB-4D7E-842A-E5F59CBE590E}" destId="{3AED28A9-AC93-43CC-AAC9-2A348DB7214A}" srcOrd="1" destOrd="0" presId="urn:microsoft.com/office/officeart/2005/8/layout/list1"/>
    <dgm:cxn modelId="{4CE07873-5E9D-4810-B14E-EBA6EA9C682F}" type="presParOf" srcId="{B4250FF1-0AFB-4D7E-842A-E5F59CBE590E}" destId="{FA9DFD90-62A4-431D-BAC3-DF57D55A57A0}" srcOrd="2" destOrd="0" presId="urn:microsoft.com/office/officeart/2005/8/layout/list1"/>
    <dgm:cxn modelId="{BDFD9928-7CD5-427E-B7B6-2B889C3D58FD}" type="presParOf" srcId="{B4250FF1-0AFB-4D7E-842A-E5F59CBE590E}" destId="{84D40BE1-534A-4EFF-B5B0-9C5B1EFDA8E7}" srcOrd="3" destOrd="0" presId="urn:microsoft.com/office/officeart/2005/8/layout/list1"/>
    <dgm:cxn modelId="{58CD0AFA-BA19-4A7F-97D1-7893BAEC2F40}" type="presParOf" srcId="{B4250FF1-0AFB-4D7E-842A-E5F59CBE590E}" destId="{28A2D998-74D7-4C7D-A2BE-ECA897896779}" srcOrd="4" destOrd="0" presId="urn:microsoft.com/office/officeart/2005/8/layout/list1"/>
    <dgm:cxn modelId="{E311565A-F33D-4945-8227-D0E3D2E2EA60}" type="presParOf" srcId="{28A2D998-74D7-4C7D-A2BE-ECA897896779}" destId="{0D682BC1-9B35-4723-9234-286F9E0B2A20}" srcOrd="0" destOrd="0" presId="urn:microsoft.com/office/officeart/2005/8/layout/list1"/>
    <dgm:cxn modelId="{42E5EE0B-E36C-4001-AEA8-65B2BC6256CD}" type="presParOf" srcId="{28A2D998-74D7-4C7D-A2BE-ECA897896779}" destId="{E2FC2021-B1B1-470D-9AA9-33A49C348D2B}" srcOrd="1" destOrd="0" presId="urn:microsoft.com/office/officeart/2005/8/layout/list1"/>
    <dgm:cxn modelId="{EFBDF00D-F7ED-4286-A412-351A161351AD}" type="presParOf" srcId="{B4250FF1-0AFB-4D7E-842A-E5F59CBE590E}" destId="{50D0922C-7CAA-47FD-8D14-9CB1460E8182}" srcOrd="5" destOrd="0" presId="urn:microsoft.com/office/officeart/2005/8/layout/list1"/>
    <dgm:cxn modelId="{A71D77C3-F8BA-41E6-94C9-C2A33B8E40A8}" type="presParOf" srcId="{B4250FF1-0AFB-4D7E-842A-E5F59CBE590E}" destId="{AE78B86C-A696-43AD-91DB-4DE76DBF27CC}" srcOrd="6" destOrd="0" presId="urn:microsoft.com/office/officeart/2005/8/layout/list1"/>
    <dgm:cxn modelId="{47425DCB-27B2-495A-9CB2-E08F98A6DCA2}" type="presParOf" srcId="{B4250FF1-0AFB-4D7E-842A-E5F59CBE590E}" destId="{E63FD2D5-98A4-4FC1-8882-CBD503A10BFB}" srcOrd="7" destOrd="0" presId="urn:microsoft.com/office/officeart/2005/8/layout/list1"/>
    <dgm:cxn modelId="{74A68016-CFBF-4586-9199-CBA887449F77}" type="presParOf" srcId="{B4250FF1-0AFB-4D7E-842A-E5F59CBE590E}" destId="{357DBE4B-2D5F-4815-BA0B-67D4D7CFA0EA}" srcOrd="8" destOrd="0" presId="urn:microsoft.com/office/officeart/2005/8/layout/list1"/>
    <dgm:cxn modelId="{ACCE7AE5-1FC2-4417-AB83-5E4108D9CDF3}" type="presParOf" srcId="{357DBE4B-2D5F-4815-BA0B-67D4D7CFA0EA}" destId="{CDC4E215-94EA-45E9-A5F5-66EECAD1F6ED}" srcOrd="0" destOrd="0" presId="urn:microsoft.com/office/officeart/2005/8/layout/list1"/>
    <dgm:cxn modelId="{77A04A3F-DF49-48E8-9FCD-D896FC150698}" type="presParOf" srcId="{357DBE4B-2D5F-4815-BA0B-67D4D7CFA0EA}" destId="{71446243-E24B-4DB0-B778-3A651140464D}" srcOrd="1" destOrd="0" presId="urn:microsoft.com/office/officeart/2005/8/layout/list1"/>
    <dgm:cxn modelId="{C6586803-1F9F-46A2-BB20-3CC4601C68DF}" type="presParOf" srcId="{B4250FF1-0AFB-4D7E-842A-E5F59CBE590E}" destId="{0A9DB1AB-72FA-4AEE-A1D3-2226C40BD3EC}" srcOrd="9" destOrd="0" presId="urn:microsoft.com/office/officeart/2005/8/layout/list1"/>
    <dgm:cxn modelId="{A280C0F4-E3A8-4F0B-9AFA-A6F2F4A2CB8A}" type="presParOf" srcId="{B4250FF1-0AFB-4D7E-842A-E5F59CBE590E}" destId="{D38AF840-5623-4B5B-9C46-5433C98ABEE7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9DFD90-62A4-431D-BAC3-DF57D55A57A0}">
      <dsp:nvSpPr>
        <dsp:cNvPr id="0" name=""/>
        <dsp:cNvSpPr/>
      </dsp:nvSpPr>
      <dsp:spPr>
        <a:xfrm>
          <a:off x="0" y="1458989"/>
          <a:ext cx="82296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80BF51-FF21-4F30-84A5-029524E91838}">
      <dsp:nvSpPr>
        <dsp:cNvPr id="0" name=""/>
        <dsp:cNvSpPr/>
      </dsp:nvSpPr>
      <dsp:spPr>
        <a:xfrm>
          <a:off x="411480" y="1134269"/>
          <a:ext cx="5760720" cy="649440"/>
        </a:xfrm>
        <a:prstGeom prst="roundRect">
          <a:avLst/>
        </a:prstGeom>
        <a:solidFill>
          <a:srgbClr val="00B050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  <a:sp3d extrusionH="28000" prstMaterial="matte"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Стимулирование экономического роста</a:t>
          </a:r>
          <a:endParaRPr lang="ru-RU" sz="2200" kern="1200" dirty="0"/>
        </a:p>
      </dsp:txBody>
      <dsp:txXfrm>
        <a:off x="443183" y="1165972"/>
        <a:ext cx="5697314" cy="586034"/>
      </dsp:txXfrm>
    </dsp:sp>
    <dsp:sp modelId="{AE78B86C-A696-43AD-91DB-4DE76DBF27CC}">
      <dsp:nvSpPr>
        <dsp:cNvPr id="0" name=""/>
        <dsp:cNvSpPr/>
      </dsp:nvSpPr>
      <dsp:spPr>
        <a:xfrm>
          <a:off x="0" y="2456910"/>
          <a:ext cx="82296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FC2021-B1B1-470D-9AA9-33A49C348D2B}">
      <dsp:nvSpPr>
        <dsp:cNvPr id="0" name=""/>
        <dsp:cNvSpPr/>
      </dsp:nvSpPr>
      <dsp:spPr>
        <a:xfrm>
          <a:off x="411480" y="2132190"/>
          <a:ext cx="5760720" cy="649440"/>
        </a:xfrm>
        <a:prstGeom prst="roundRect">
          <a:avLst/>
        </a:prstGeom>
        <a:solidFill>
          <a:srgbClr val="00B050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  <a:sp3d extrusionH="28000" prstMaterial="matte"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Повышение эффективности и оптимизация структуры бюджетных расходов </a:t>
          </a:r>
          <a:endParaRPr lang="ru-RU" sz="2200" kern="1200" dirty="0"/>
        </a:p>
      </dsp:txBody>
      <dsp:txXfrm>
        <a:off x="443183" y="2163893"/>
        <a:ext cx="5697314" cy="586034"/>
      </dsp:txXfrm>
    </dsp:sp>
    <dsp:sp modelId="{D38AF840-5623-4B5B-9C46-5433C98ABEE7}">
      <dsp:nvSpPr>
        <dsp:cNvPr id="0" name=""/>
        <dsp:cNvSpPr/>
      </dsp:nvSpPr>
      <dsp:spPr>
        <a:xfrm>
          <a:off x="0" y="3454830"/>
          <a:ext cx="82296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446243-E24B-4DB0-B778-3A651140464D}">
      <dsp:nvSpPr>
        <dsp:cNvPr id="0" name=""/>
        <dsp:cNvSpPr/>
      </dsp:nvSpPr>
      <dsp:spPr>
        <a:xfrm>
          <a:off x="411480" y="3130109"/>
          <a:ext cx="5760720" cy="649440"/>
        </a:xfrm>
        <a:prstGeom prst="roundRect">
          <a:avLst/>
        </a:prstGeom>
        <a:solidFill>
          <a:srgbClr val="00B050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  <a:sp3d extrusionH="28000" prstMaterial="matte"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Повышение прозрачности  открытости бюджетного процесса </a:t>
          </a:r>
          <a:endParaRPr lang="ru-RU" sz="2200" kern="1200" dirty="0"/>
        </a:p>
      </dsp:txBody>
      <dsp:txXfrm>
        <a:off x="443183" y="3161812"/>
        <a:ext cx="5697314" cy="5860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0.11735</cdr:x>
      <cdr:y>0.92424</cdr:y>
    </cdr:from>
    <cdr:to>
      <cdr:x>0.98198</cdr:x>
      <cdr:y>0.97981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72965" y="4392488"/>
          <a:ext cx="7168875" cy="264098"/>
        </a:xfrm>
        <a:prstGeom xmlns:a="http://schemas.openxmlformats.org/drawingml/2006/main" prst="rect">
          <a:avLst/>
        </a:prstGeom>
        <a:solidFill xmlns:a="http://schemas.openxmlformats.org/drawingml/2006/main">
          <a:srgbClr val="FFFF00"/>
        </a:solidFill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r>
            <a:rPr lang="ru-RU" sz="1100" dirty="0" smtClean="0"/>
            <a:t> 3265,7           8615,5                     4172,2          </a:t>
          </a:r>
          <a:r>
            <a:rPr lang="ru-RU" sz="1100" dirty="0" smtClean="0"/>
            <a:t>9353,9                     </a:t>
          </a:r>
          <a:r>
            <a:rPr lang="ru-RU" sz="1100" dirty="0" smtClean="0"/>
            <a:t>4291,2          </a:t>
          </a:r>
          <a:r>
            <a:rPr lang="ru-RU" sz="1100" dirty="0" smtClean="0"/>
            <a:t>7207,8                   </a:t>
          </a:r>
          <a:r>
            <a:rPr lang="ru-RU" sz="1100" dirty="0" smtClean="0"/>
            <a:t>4409,1            </a:t>
          </a:r>
          <a:r>
            <a:rPr lang="ru-RU" sz="1100" dirty="0" smtClean="0"/>
            <a:t>7185,8</a:t>
          </a:r>
          <a:endParaRPr lang="ru-RU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chart" Target="../charts/char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34000" r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484784"/>
            <a:ext cx="8640960" cy="4680520"/>
          </a:xfrm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EE30E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ПРОЕКТ бюджета Барабанщиковского сельского поселения Дубовского района </a:t>
            </a:r>
            <a:br>
              <a:rPr lang="ru-RU" sz="4000" i="1" dirty="0" smtClean="0">
                <a:solidFill>
                  <a:srgbClr val="EE30E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i="1" dirty="0" smtClean="0">
                <a:solidFill>
                  <a:srgbClr val="EE30E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2026 год и плановый период 2027 и 2028 годов.</a:t>
            </a:r>
            <a:endParaRPr lang="ru-RU" sz="4000" i="1" dirty="0">
              <a:solidFill>
                <a:srgbClr val="EE30E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00174"/>
          </a:xfrm>
          <a:solidFill>
            <a:srgbClr val="7030A0"/>
          </a:solidFill>
        </p:spPr>
        <p:txBody>
          <a:bodyPr>
            <a:noAutofit/>
          </a:bodyPr>
          <a:lstStyle/>
          <a:p>
            <a:r>
              <a:rPr lang="ru-RU" sz="3200" dirty="0" smtClean="0"/>
              <a:t>Основные направления налоговой политики Барабанщиковского сельского поселения 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5163776"/>
              </p:ext>
            </p:extLst>
          </p:nvPr>
        </p:nvGraphicFramePr>
        <p:xfrm>
          <a:off x="428625" y="1428750"/>
          <a:ext cx="8229600" cy="5143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2060"/>
          </a:solidFill>
        </p:spPr>
        <p:txBody>
          <a:bodyPr>
            <a:normAutofit fontScale="90000"/>
          </a:bodyPr>
          <a:lstStyle/>
          <a:p>
            <a:r>
              <a:rPr lang="ru-RU" sz="3100" dirty="0" smtClean="0"/>
              <a:t>Налоговые</a:t>
            </a:r>
            <a:r>
              <a:rPr lang="ru-RU" dirty="0" smtClean="0"/>
              <a:t> </a:t>
            </a:r>
            <a:r>
              <a:rPr lang="ru-RU" sz="3100" dirty="0" smtClean="0"/>
              <a:t>и неналоговые доходы местного бюджета</a:t>
            </a:r>
            <a:endParaRPr lang="ru-RU" sz="31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1521381"/>
              </p:ext>
            </p:extLst>
          </p:nvPr>
        </p:nvGraphicFramePr>
        <p:xfrm>
          <a:off x="457200" y="2143115"/>
          <a:ext cx="8229600" cy="43116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43768" y="192880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тыс.рублей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928694"/>
          </a:xfrm>
          <a:solidFill>
            <a:srgbClr val="C00000"/>
          </a:solidFill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+mn-lt"/>
              </a:rPr>
              <a:t>Структура налоговых и неналоговых доходов местного бюджета  2026 год</a:t>
            </a:r>
            <a:endParaRPr lang="ru-RU" sz="3200" dirty="0">
              <a:latin typeface="+mn-lt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6459216"/>
              </p:ext>
            </p:extLst>
          </p:nvPr>
        </p:nvGraphicFramePr>
        <p:xfrm>
          <a:off x="457200" y="1600200"/>
          <a:ext cx="8229600" cy="4708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286644" y="1357298"/>
            <a:ext cx="1214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/>
              <a:t>Тыс.руб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928694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Структура налоговых и неналоговых доходов местного бюджета  2027 года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7978562"/>
              </p:ext>
            </p:extLst>
          </p:nvPr>
        </p:nvGraphicFramePr>
        <p:xfrm>
          <a:off x="457200" y="1600200"/>
          <a:ext cx="8229600" cy="4708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286644" y="1357298"/>
            <a:ext cx="1214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/>
              <a:t>Тыс.руб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32363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928694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+mn-lt"/>
              </a:rPr>
              <a:t>Структура налоговых и неналоговых доходов местного бюджета  2028 года</a:t>
            </a:r>
            <a:endParaRPr lang="ru-RU" sz="3200" dirty="0">
              <a:latin typeface="+mn-lt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9693038"/>
              </p:ext>
            </p:extLst>
          </p:nvPr>
        </p:nvGraphicFramePr>
        <p:xfrm>
          <a:off x="457200" y="1600200"/>
          <a:ext cx="8229600" cy="4708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286644" y="1357298"/>
            <a:ext cx="1214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/>
              <a:t>Тыс.руб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12346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Динамика поступлений имущественных налогов в местный бюджет                                         </a:t>
            </a:r>
            <a:r>
              <a:rPr lang="ru-RU" sz="1100" dirty="0" err="1" smtClean="0"/>
              <a:t>тыс.рублей</a:t>
            </a:r>
            <a:endParaRPr lang="ru-RU" sz="1100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67560"/>
            <a:ext cx="3121152" cy="2075688"/>
          </a:xfrm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867917039"/>
              </p:ext>
            </p:extLst>
          </p:nvPr>
        </p:nvGraphicFramePr>
        <p:xfrm>
          <a:off x="214282" y="3571876"/>
          <a:ext cx="4572032" cy="2928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2844" y="3143248"/>
            <a:ext cx="4434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Налог на имущество физических лиц</a:t>
            </a:r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419020699"/>
              </p:ext>
            </p:extLst>
          </p:nvPr>
        </p:nvGraphicFramePr>
        <p:xfrm>
          <a:off x="4067944" y="836712"/>
          <a:ext cx="4963992" cy="3725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437112"/>
            <a:ext cx="3365360" cy="22442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  <a:solidFill>
            <a:srgbClr val="00B050"/>
          </a:solidFill>
        </p:spPr>
        <p:txBody>
          <a:bodyPr>
            <a:noAutofit/>
          </a:bodyPr>
          <a:lstStyle/>
          <a:p>
            <a:r>
              <a:rPr lang="ru-RU" sz="1600" dirty="0" smtClean="0"/>
              <a:t>Доля муниципальных программ в общем объеме расходов , запланированных на реализацию муниципальных программ Барабанщиковского сельского поселения в 2026 году</a:t>
            </a: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71546"/>
            <a:ext cx="8640960" cy="4445686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8435" y="1196752"/>
            <a:ext cx="2643206" cy="874926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Управление муниципальным имуществом 0,003 %</a:t>
            </a:r>
            <a:endParaRPr lang="ru-RU" sz="1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2204864"/>
            <a:ext cx="2643206" cy="86694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Развитие физической культуры и спорта 0,07%</a:t>
            </a:r>
            <a:endParaRPr lang="ru-RU" sz="1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472" y="3284984"/>
            <a:ext cx="257176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Обеспечение качественными жилищно-коммунальными  услугами населения  2,0%</a:t>
            </a:r>
            <a:endParaRPr lang="ru-RU" sz="1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18681" y="3355765"/>
            <a:ext cx="2500330" cy="866946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Развитие культуры</a:t>
            </a:r>
          </a:p>
          <a:p>
            <a:pPr algn="ctr"/>
            <a:r>
              <a:rPr lang="ru-RU" sz="1400" dirty="0" smtClean="0"/>
              <a:t>16,0%</a:t>
            </a:r>
            <a:endParaRPr lang="ru-RU" sz="1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28992" y="1196752"/>
            <a:ext cx="2500330" cy="874926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Охрана окружающей среды и рациональное природопользование 0,7%</a:t>
            </a:r>
            <a:endParaRPr lang="ru-RU" sz="1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215074" y="1196752"/>
            <a:ext cx="2428892" cy="1875058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Защита населения и территории от чрезвычайных ситуаций, обеспечение пожарной безопасности и безопасности людей на водных объектах </a:t>
            </a:r>
          </a:p>
          <a:p>
            <a:pPr algn="ctr"/>
            <a:r>
              <a:rPr lang="ru-RU" sz="1400" dirty="0" smtClean="0"/>
              <a:t>0,1%</a:t>
            </a:r>
            <a:endParaRPr lang="ru-RU" sz="14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28992" y="2204864"/>
            <a:ext cx="2500330" cy="866946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Обеспечение общественного порядка и противодействие преступности 0,1%</a:t>
            </a:r>
            <a:endParaRPr lang="ru-RU" sz="1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428992" y="3358615"/>
            <a:ext cx="257176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Энергоэффективность и развитие энергетики 0,1%</a:t>
            </a:r>
            <a:endParaRPr lang="ru-RU" sz="14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49873" y="4399317"/>
            <a:ext cx="2571768" cy="91440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Муниципальная политика  76,8%</a:t>
            </a:r>
            <a:endParaRPr lang="ru-RU" sz="14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643306" y="4427045"/>
            <a:ext cx="2571768" cy="91440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Развитие транспортной системы  0,7%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26167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>Доля муниципальных программ в общем объеме расходов , запланированных на реализацию муниципальных программ Барабанщиковского сельского поселения в 2027 году</a:t>
            </a:r>
            <a:endParaRPr lang="ru-RU" sz="1600" dirty="0"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4445686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82097" y="3140968"/>
            <a:ext cx="2500330" cy="866946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Развитие культуры</a:t>
            </a:r>
          </a:p>
          <a:p>
            <a:pPr algn="ctr"/>
            <a:r>
              <a:rPr lang="ru-RU" sz="1400" dirty="0" smtClean="0"/>
              <a:t>14,6%</a:t>
            </a:r>
            <a:endParaRPr lang="ru-RU" sz="14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9552" y="1711292"/>
            <a:ext cx="2571768" cy="91440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Развитие транспортной системы  0,8 %</a:t>
            </a:r>
            <a:endParaRPr lang="ru-RU" sz="1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84168" y="4221088"/>
            <a:ext cx="2571768" cy="91440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Муниципальная политика 80,4%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27568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  <a:solidFill>
            <a:srgbClr val="00B050"/>
          </a:solidFill>
        </p:spPr>
        <p:txBody>
          <a:bodyPr>
            <a:noAutofit/>
          </a:bodyPr>
          <a:lstStyle/>
          <a:p>
            <a:r>
              <a:rPr lang="ru-RU" sz="1600" dirty="0" smtClean="0"/>
              <a:t>Доля муниципальных программ в общем объеме расходов , запланированных на реализацию муниципальных </a:t>
            </a:r>
            <a:r>
              <a:rPr lang="ru-RU" sz="1600" dirty="0" smtClean="0">
                <a:effectLst/>
              </a:rPr>
              <a:t>программ</a:t>
            </a:r>
            <a:r>
              <a:rPr lang="ru-RU" sz="1600" dirty="0" smtClean="0"/>
              <a:t> Барабанщиковского сельского поселения в 2028 году</a:t>
            </a: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71546"/>
            <a:ext cx="8640960" cy="4445686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07904" y="2650819"/>
            <a:ext cx="2500330" cy="866946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Развитие культуры</a:t>
            </a:r>
          </a:p>
          <a:p>
            <a:pPr algn="ctr"/>
            <a:r>
              <a:rPr lang="ru-RU" sz="1400" dirty="0" smtClean="0"/>
              <a:t> 14,5%</a:t>
            </a:r>
            <a:endParaRPr lang="ru-RU" sz="14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83568" y="1340768"/>
            <a:ext cx="2571768" cy="91440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Развитие транспортной системы </a:t>
            </a:r>
          </a:p>
          <a:p>
            <a:pPr algn="ctr"/>
            <a:r>
              <a:rPr lang="ru-RU" sz="1400" dirty="0" smtClean="0"/>
              <a:t>0,8%</a:t>
            </a:r>
            <a:endParaRPr lang="ru-RU" sz="1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84168" y="4365104"/>
            <a:ext cx="2571768" cy="91440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Муниципальная политика 77,9%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72676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0411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sz="2800" i="1" u="sng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Структура муниципальных программ Барабанщиковского сельского поселения на 2026 год</a:t>
            </a:r>
            <a:endParaRPr lang="ru-RU" sz="2800" i="1" u="sng" dirty="0"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42844" y="1642492"/>
            <a:ext cx="8358246" cy="530120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u="sng" dirty="0" smtClean="0"/>
              <a:t>Всего </a:t>
            </a:r>
          </a:p>
          <a:p>
            <a:pPr algn="ctr"/>
            <a:r>
              <a:rPr lang="ru-RU" b="1" u="sng" dirty="0" smtClean="0"/>
              <a:t>13 060,3 тыс. </a:t>
            </a:r>
            <a:r>
              <a:rPr lang="ru-RU" b="1" u="sng" dirty="0" err="1" smtClean="0"/>
              <a:t>руб</a:t>
            </a:r>
            <a:endParaRPr lang="ru-RU" b="1" u="sng" dirty="0"/>
          </a:p>
        </p:txBody>
      </p:sp>
      <p:sp>
        <p:nvSpPr>
          <p:cNvPr id="7" name="Овал 6"/>
          <p:cNvSpPr/>
          <p:nvPr/>
        </p:nvSpPr>
        <p:spPr>
          <a:xfrm>
            <a:off x="3203848" y="5971638"/>
            <a:ext cx="1785950" cy="92869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Муниципальная политика (10356,0тыс.руб.,-79,3%)</a:t>
            </a:r>
            <a:endParaRPr lang="ru-RU" sz="800" dirty="0"/>
          </a:p>
        </p:txBody>
      </p:sp>
      <p:sp>
        <p:nvSpPr>
          <p:cNvPr id="9" name="Овал 8"/>
          <p:cNvSpPr/>
          <p:nvPr/>
        </p:nvSpPr>
        <p:spPr>
          <a:xfrm>
            <a:off x="4989798" y="5661248"/>
            <a:ext cx="1857388" cy="92869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Развитие культуры (2160,0 тыс.руб..-16,5%)</a:t>
            </a:r>
            <a:endParaRPr lang="ru-RU" sz="800" dirty="0"/>
          </a:p>
        </p:txBody>
      </p:sp>
      <p:sp>
        <p:nvSpPr>
          <p:cNvPr id="11" name="Овал 10"/>
          <p:cNvSpPr/>
          <p:nvPr/>
        </p:nvSpPr>
        <p:spPr>
          <a:xfrm>
            <a:off x="899592" y="2492896"/>
            <a:ext cx="2039782" cy="107841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Обеспечение общественного порядка и противодействие преступности системы (20,2тыс.руб.-0,2%)</a:t>
            </a:r>
            <a:endParaRPr lang="ru-RU" sz="800" dirty="0"/>
          </a:p>
        </p:txBody>
      </p:sp>
      <p:sp>
        <p:nvSpPr>
          <p:cNvPr id="8" name="Овал 7"/>
          <p:cNvSpPr/>
          <p:nvPr/>
        </p:nvSpPr>
        <p:spPr>
          <a:xfrm>
            <a:off x="6143636" y="4912340"/>
            <a:ext cx="1857388" cy="85725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Охрана окружающей среды и рациональное природопользование (95,0тыс.руб.-0,7%)</a:t>
            </a:r>
            <a:endParaRPr lang="ru-RU" sz="800" dirty="0"/>
          </a:p>
        </p:txBody>
      </p:sp>
      <p:sp>
        <p:nvSpPr>
          <p:cNvPr id="10" name="Овал 9"/>
          <p:cNvSpPr/>
          <p:nvPr/>
        </p:nvSpPr>
        <p:spPr>
          <a:xfrm>
            <a:off x="1187624" y="5322879"/>
            <a:ext cx="2342067" cy="107157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Защита населения и территории от чрезвычайных ситуаций, обеспечение пожарной безопасности и безопасности  и безопасности людей на водных объектах (15,2тыс.руб.-0,1%)</a:t>
            </a:r>
            <a:endParaRPr lang="ru-RU" sz="800" dirty="0"/>
          </a:p>
        </p:txBody>
      </p:sp>
      <p:sp>
        <p:nvSpPr>
          <p:cNvPr id="12" name="Овал 11"/>
          <p:cNvSpPr/>
          <p:nvPr/>
        </p:nvSpPr>
        <p:spPr>
          <a:xfrm>
            <a:off x="5929322" y="2837038"/>
            <a:ext cx="2071702" cy="857255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Развитие физической культуры и спорта (10,0тыс.руб.-0,1%)</a:t>
            </a:r>
            <a:endParaRPr lang="ru-RU" sz="800" dirty="0"/>
          </a:p>
        </p:txBody>
      </p:sp>
      <p:sp>
        <p:nvSpPr>
          <p:cNvPr id="13" name="Овал 12"/>
          <p:cNvSpPr/>
          <p:nvPr/>
        </p:nvSpPr>
        <p:spPr>
          <a:xfrm>
            <a:off x="2771800" y="1772816"/>
            <a:ext cx="1714512" cy="92869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Управление муниципальным имуществом (0,5тыс.руб.-0,00,4%)</a:t>
            </a:r>
            <a:endParaRPr lang="ru-RU" sz="800" dirty="0"/>
          </a:p>
        </p:txBody>
      </p:sp>
      <p:sp>
        <p:nvSpPr>
          <p:cNvPr id="14" name="Овал 13"/>
          <p:cNvSpPr/>
          <p:nvPr/>
        </p:nvSpPr>
        <p:spPr>
          <a:xfrm>
            <a:off x="362751" y="4501801"/>
            <a:ext cx="1819959" cy="82107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Развитие транспортной системы (89,6 тыс.руб.-0,7%</a:t>
            </a:r>
            <a:endParaRPr lang="ru-RU" sz="800" dirty="0"/>
          </a:p>
        </p:txBody>
      </p:sp>
      <p:sp>
        <p:nvSpPr>
          <p:cNvPr id="16" name="Овал 15"/>
          <p:cNvSpPr/>
          <p:nvPr/>
        </p:nvSpPr>
        <p:spPr>
          <a:xfrm>
            <a:off x="6357950" y="3828749"/>
            <a:ext cx="2143140" cy="92869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Энергоэффективность и развитие энергетики(10,0тыс.руб.-0,1%)</a:t>
            </a:r>
            <a:endParaRPr lang="ru-RU" sz="800" dirty="0"/>
          </a:p>
        </p:txBody>
      </p:sp>
      <p:sp>
        <p:nvSpPr>
          <p:cNvPr id="17" name="Овал 16"/>
          <p:cNvSpPr/>
          <p:nvPr/>
        </p:nvSpPr>
        <p:spPr>
          <a:xfrm>
            <a:off x="4918360" y="1916832"/>
            <a:ext cx="1928826" cy="100013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Обеспечение качественными жилищно-коммунальными  услугами населения   (264,1тыс.руб.-2,02%</a:t>
            </a:r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3000" r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войная стрелка влево/вправо 4"/>
          <p:cNvSpPr/>
          <p:nvPr/>
        </p:nvSpPr>
        <p:spPr>
          <a:xfrm>
            <a:off x="535704" y="5643578"/>
            <a:ext cx="8286808" cy="913260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Основа формирования проекта  местного бюджета  на 2026 года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98844" y="404664"/>
            <a:ext cx="288532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smtClean="0">
                <a:solidFill>
                  <a:srgbClr val="2C0CB4"/>
                </a:solidFill>
                <a:cs typeface="Aharoni" pitchFamily="2" charset="-79"/>
              </a:rPr>
              <a:t>Об утверждении Порядка и сроков составления проекта местного бюджета на 2026 год и на плановый период 2027 и 2028 годов (Распоряжение Администрации </a:t>
            </a:r>
            <a:r>
              <a:rPr lang="ru-RU" sz="2000" b="1" i="1" dirty="0">
                <a:solidFill>
                  <a:srgbClr val="2C0CB4"/>
                </a:solidFill>
                <a:cs typeface="Aharoni" pitchFamily="2" charset="-79"/>
              </a:rPr>
              <a:t>Барабанщиковского сельского поселения от </a:t>
            </a:r>
            <a:r>
              <a:rPr lang="ru-RU" sz="2000" b="1" i="1" dirty="0" smtClean="0">
                <a:solidFill>
                  <a:srgbClr val="2C0CB4"/>
                </a:solidFill>
                <a:cs typeface="Aharoni" pitchFamily="2" charset="-79"/>
              </a:rPr>
              <a:t>12.05.2025 </a:t>
            </a:r>
            <a:r>
              <a:rPr lang="ru-RU" sz="2000" b="1" i="1" dirty="0">
                <a:solidFill>
                  <a:srgbClr val="2C0CB4"/>
                </a:solidFill>
                <a:cs typeface="Aharoni" pitchFamily="2" charset="-79"/>
              </a:rPr>
              <a:t>№ </a:t>
            </a:r>
            <a:r>
              <a:rPr lang="ru-RU" sz="2000" b="1" i="1" dirty="0" smtClean="0">
                <a:solidFill>
                  <a:srgbClr val="2C0CB4"/>
                </a:solidFill>
                <a:cs typeface="Aharoni" pitchFamily="2" charset="-79"/>
              </a:rPr>
              <a:t>30-А</a:t>
            </a:r>
            <a:endParaRPr lang="ru-RU" sz="2000" b="1" i="1" dirty="0">
              <a:solidFill>
                <a:srgbClr val="2C0CB4"/>
              </a:solidFill>
              <a:cs typeface="Aharoni" pitchFamily="2" charset="-79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04664"/>
            <a:ext cx="29523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2C0CB4"/>
                </a:solidFill>
              </a:rPr>
              <a:t>Основные направления </a:t>
            </a:r>
            <a:r>
              <a:rPr lang="ru-RU" sz="2000" b="1" i="1" dirty="0">
                <a:solidFill>
                  <a:srgbClr val="2C0CB4"/>
                </a:solidFill>
              </a:rPr>
              <a:t>бюджетной политики и основные направления налоговой политики и основные направления налоговой политики  Барабанщиковского сельского поселения на </a:t>
            </a:r>
            <a:r>
              <a:rPr lang="ru-RU" sz="2000" b="1" i="1" dirty="0" smtClean="0">
                <a:solidFill>
                  <a:srgbClr val="2C0CB4"/>
                </a:solidFill>
              </a:rPr>
              <a:t>2026-2028 </a:t>
            </a:r>
            <a:r>
              <a:rPr lang="ru-RU" sz="2000" b="1" i="1" dirty="0">
                <a:solidFill>
                  <a:srgbClr val="2C0CB4"/>
                </a:solidFill>
              </a:rPr>
              <a:t>годы (Администрации Барабанщиковского сельского поселения </a:t>
            </a:r>
            <a:r>
              <a:rPr lang="ru-RU" sz="2000" b="1" i="1" dirty="0" smtClean="0">
                <a:solidFill>
                  <a:srgbClr val="2C0CB4"/>
                </a:solidFill>
              </a:rPr>
              <a:t>Распоряжения </a:t>
            </a:r>
            <a:r>
              <a:rPr lang="ru-RU" sz="2000" b="1" i="1" dirty="0">
                <a:solidFill>
                  <a:srgbClr val="2C0CB4"/>
                </a:solidFill>
              </a:rPr>
              <a:t>от </a:t>
            </a:r>
            <a:r>
              <a:rPr lang="ru-RU" sz="2000" b="1" i="1" dirty="0" smtClean="0">
                <a:solidFill>
                  <a:srgbClr val="2C0CB4"/>
                </a:solidFill>
              </a:rPr>
              <a:t>21.10.2025 № 64-А)  </a:t>
            </a:r>
            <a:endParaRPr lang="ru-RU" sz="2000" b="1" i="1" dirty="0">
              <a:solidFill>
                <a:srgbClr val="2C0CB4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548680"/>
            <a:ext cx="25202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chemeClr val="tx1">
                    <a:lumMod val="95000"/>
                  </a:schemeClr>
                </a:solidFill>
              </a:rPr>
              <a:t>Муниципальные программы  Барабанщиковского сельского поселения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04118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r>
              <a:rPr lang="ru-RU" sz="2800" u="sng" dirty="0" smtClean="0">
                <a:solidFill>
                  <a:schemeClr val="bg1">
                    <a:lumMod val="65000"/>
                    <a:lumOff val="3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Структура муниципальных программ Барабанщиковского сельского поселения на 2027 год</a:t>
            </a:r>
            <a:endParaRPr lang="ru-RU" sz="2800" u="sng" dirty="0">
              <a:solidFill>
                <a:schemeClr val="bg1">
                  <a:lumMod val="65000"/>
                  <a:lumOff val="3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57158" y="1556792"/>
            <a:ext cx="8358246" cy="487260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Всего </a:t>
            </a:r>
          </a:p>
          <a:p>
            <a:pPr algn="ctr"/>
            <a:r>
              <a:rPr lang="ru-RU" b="1" dirty="0" smtClean="0"/>
              <a:t>10 948,1 </a:t>
            </a:r>
            <a:r>
              <a:rPr lang="ru-RU" b="1" dirty="0" err="1" smtClean="0"/>
              <a:t>тыс.руб</a:t>
            </a:r>
            <a:endParaRPr lang="ru-RU" b="1" dirty="0"/>
          </a:p>
        </p:txBody>
      </p:sp>
      <p:sp>
        <p:nvSpPr>
          <p:cNvPr id="5" name="Овал 4"/>
          <p:cNvSpPr/>
          <p:nvPr/>
        </p:nvSpPr>
        <p:spPr>
          <a:xfrm>
            <a:off x="3266834" y="5013177"/>
            <a:ext cx="2592288" cy="107687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Муниципальная политика (9193,6 </a:t>
            </a:r>
          </a:p>
          <a:p>
            <a:pPr algn="ctr"/>
            <a:r>
              <a:rPr lang="ru-RU" sz="1200" dirty="0" smtClean="0"/>
              <a:t>тыс.руб-84,0%)</a:t>
            </a:r>
            <a:endParaRPr lang="ru-RU" sz="1200" dirty="0"/>
          </a:p>
        </p:txBody>
      </p:sp>
      <p:sp>
        <p:nvSpPr>
          <p:cNvPr id="6" name="Овал 5"/>
          <p:cNvSpPr/>
          <p:nvPr/>
        </p:nvSpPr>
        <p:spPr>
          <a:xfrm>
            <a:off x="611560" y="3212975"/>
            <a:ext cx="2251535" cy="1239195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Развитие транспортной системы </a:t>
            </a:r>
            <a:r>
              <a:rPr lang="ru-RU" sz="1200" dirty="0" smtClean="0"/>
              <a:t>(89,6тыс.руб.-0,8%)</a:t>
            </a:r>
            <a:endParaRPr lang="ru-RU" sz="1200" dirty="0"/>
          </a:p>
        </p:txBody>
      </p:sp>
      <p:sp>
        <p:nvSpPr>
          <p:cNvPr id="7" name="Овал 6"/>
          <p:cNvSpPr/>
          <p:nvPr/>
        </p:nvSpPr>
        <p:spPr>
          <a:xfrm>
            <a:off x="6084168" y="3313488"/>
            <a:ext cx="2489881" cy="108924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Развитие </a:t>
            </a:r>
            <a:r>
              <a:rPr lang="ru-RU" sz="1200" dirty="0" smtClean="0"/>
              <a:t>культуры (1664,9 тыс.руб.-15,2)%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46342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04118"/>
          </a:xfrm>
          <a:solidFill>
            <a:srgbClr val="F4D0CC"/>
          </a:solidFill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муниципальных программ Барабанщиковского сельского поселения на 2028 год</a:t>
            </a:r>
            <a:endParaRPr lang="ru-RU" sz="2800" dirty="0">
              <a:solidFill>
                <a:schemeClr val="bg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57158" y="1556792"/>
            <a:ext cx="8358246" cy="487260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        Всего </a:t>
            </a:r>
          </a:p>
          <a:p>
            <a:pPr algn="ctr"/>
            <a:r>
              <a:rPr lang="ru-RU" b="1" dirty="0" smtClean="0"/>
              <a:t>        10690,2 </a:t>
            </a:r>
            <a:r>
              <a:rPr lang="ru-RU" b="1" dirty="0" err="1" smtClean="0"/>
              <a:t>тыс.руб</a:t>
            </a:r>
            <a:endParaRPr lang="ru-RU" b="1" dirty="0"/>
          </a:p>
        </p:txBody>
      </p:sp>
      <p:sp>
        <p:nvSpPr>
          <p:cNvPr id="5" name="Овал 4"/>
          <p:cNvSpPr/>
          <p:nvPr/>
        </p:nvSpPr>
        <p:spPr>
          <a:xfrm>
            <a:off x="5580112" y="3100119"/>
            <a:ext cx="3000396" cy="178595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Муниципальная политика (8935,7 тыс.руб-83,6%)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785785" y="3143248"/>
            <a:ext cx="3036115" cy="185738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Развитие транспортной системы (89,6 тыс.руб.-0,8%)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3419872" y="4509120"/>
            <a:ext cx="3036115" cy="163452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Развитие культуры (1664,9 тыс.руб.-15,6%)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561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  <a:solidFill>
            <a:schemeClr val="tx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 «Общегосударственные вопросы» на 2026 год</a:t>
            </a:r>
            <a:endParaRPr lang="ru-RU" sz="3200" dirty="0">
              <a:solidFill>
                <a:schemeClr val="bg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4329114" cy="5168948"/>
          </a:xfrm>
          <a:solidFill>
            <a:srgbClr val="7030A0"/>
          </a:solidFill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Функционирование Правительства Российской Федерации, высших исполнительных органов субъекта Российской Федерации, местных администраций -10173,2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Обеспечение проведения выборов и референдумов – 172,6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-Резервные фонды – 50,0тыс.руб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-Другие общегосударственные вопросы 55,4 тыс.руб.</a:t>
            </a:r>
          </a:p>
          <a:p>
            <a:pPr>
              <a:buFontTx/>
              <a:buChar char="-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389707076"/>
              </p:ext>
            </p:extLst>
          </p:nvPr>
        </p:nvGraphicFramePr>
        <p:xfrm>
          <a:off x="4607189" y="1428736"/>
          <a:ext cx="4536811" cy="502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Раздел «Общегосударственные вопросы» на 2027 год</a:t>
            </a: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4329114" cy="5168948"/>
          </a:xfrm>
          <a:solidFill>
            <a:srgbClr val="7030A0"/>
          </a:solidFill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20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Функционирование Правительства Российской Федерации, высших исполнительных органов субъекта Российской Федерации, местных администраций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-9193,8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-Другие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общегосударственные вопросы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280,8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911232019"/>
              </p:ext>
            </p:extLst>
          </p:nvPr>
        </p:nvGraphicFramePr>
        <p:xfrm>
          <a:off x="4607189" y="1428736"/>
          <a:ext cx="4536811" cy="502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5659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Раздел «Общегосударственные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вопросы»на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2028 год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4329114" cy="5168948"/>
          </a:xfrm>
          <a:solidFill>
            <a:srgbClr val="7030A0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Функционирование </a:t>
            </a:r>
            <a:r>
              <a:rPr lang="ru-RU" sz="20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Правительства Российской </a:t>
            </a:r>
            <a:r>
              <a:rPr lang="ru-RU" sz="20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Федерации, высших исполнительных органов субъекта Российской Федерации, местных администраций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-8935,9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3716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-Другие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общегосударственные вопросы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562,7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тыс.руб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105856508"/>
              </p:ext>
            </p:extLst>
          </p:nvPr>
        </p:nvGraphicFramePr>
        <p:xfrm>
          <a:off x="4607189" y="1428736"/>
          <a:ext cx="4536811" cy="502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1346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401080" cy="857232"/>
          </a:xfrm>
        </p:spPr>
        <p:txBody>
          <a:bodyPr/>
          <a:lstStyle/>
          <a:p>
            <a:r>
              <a:rPr lang="ru-RU" dirty="0" smtClean="0"/>
              <a:t>Культура, кинематография </a:t>
            </a:r>
            <a:endParaRPr lang="ru-RU" dirty="0"/>
          </a:p>
        </p:txBody>
      </p:sp>
      <p:pic>
        <p:nvPicPr>
          <p:cNvPr id="4" name="Содержимое 3" descr="i (8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27784" y="908720"/>
            <a:ext cx="3672408" cy="2520280"/>
          </a:xfrm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529872567"/>
              </p:ext>
            </p:extLst>
          </p:nvPr>
        </p:nvGraphicFramePr>
        <p:xfrm>
          <a:off x="6732240" y="3861048"/>
          <a:ext cx="2197478" cy="2568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835696" y="3717032"/>
            <a:ext cx="5500726" cy="258532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Финансовое обеспечение выполнения  муниципального задания Барабанщиковского СДК учреждениями культуры –</a:t>
            </a:r>
          </a:p>
          <a:p>
            <a:r>
              <a:rPr lang="ru-RU" dirty="0" smtClean="0"/>
              <a:t>в 2026 году -   2160,0 тыс. рублей </a:t>
            </a:r>
          </a:p>
          <a:p>
            <a:endParaRPr lang="ru-RU" dirty="0"/>
          </a:p>
          <a:p>
            <a:r>
              <a:rPr lang="ru-RU" dirty="0"/>
              <a:t>в </a:t>
            </a:r>
            <a:r>
              <a:rPr lang="ru-RU" dirty="0" smtClean="0"/>
              <a:t>2027 году </a:t>
            </a:r>
            <a:r>
              <a:rPr lang="ru-RU" dirty="0"/>
              <a:t>-    </a:t>
            </a:r>
            <a:r>
              <a:rPr lang="ru-RU" dirty="0" smtClean="0"/>
              <a:t>1664,9 </a:t>
            </a:r>
            <a:r>
              <a:rPr lang="ru-RU" dirty="0"/>
              <a:t>тыс.рублей </a:t>
            </a:r>
          </a:p>
          <a:p>
            <a:endParaRPr lang="ru-RU" dirty="0" smtClean="0"/>
          </a:p>
          <a:p>
            <a:r>
              <a:rPr lang="ru-RU" dirty="0" smtClean="0"/>
              <a:t>в 2028 году </a:t>
            </a:r>
            <a:r>
              <a:rPr lang="ru-RU" dirty="0"/>
              <a:t>-    </a:t>
            </a:r>
            <a:r>
              <a:rPr lang="ru-RU" dirty="0" smtClean="0"/>
              <a:t>1664,9 тыс.рублей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69798"/>
          </a:xfrm>
          <a:solidFill>
            <a:srgbClr val="0070C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Д</a:t>
            </a:r>
            <a:r>
              <a:rPr lang="ru-RU" sz="3200" dirty="0" smtClean="0"/>
              <a:t>инамика расходов местного бюджета на культуру ,кинематографию</a:t>
            </a:r>
            <a:endParaRPr lang="ru-RU" sz="3200" dirty="0"/>
          </a:p>
        </p:txBody>
      </p:sp>
      <p:pic>
        <p:nvPicPr>
          <p:cNvPr id="4" name="Содержимое 3" descr="482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92080" y="1268760"/>
            <a:ext cx="3709076" cy="2304256"/>
          </a:xfrm>
          <a:prstGeom prst="rect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  <a:softEdge rad="63500"/>
          </a:effectLst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128452748"/>
              </p:ext>
            </p:extLst>
          </p:nvPr>
        </p:nvGraphicFramePr>
        <p:xfrm>
          <a:off x="107504" y="3212976"/>
          <a:ext cx="5040560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9512" y="2780928"/>
            <a:ext cx="1282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err="1" smtClean="0"/>
              <a:t>Тыс.рублей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5476" y="3548699"/>
            <a:ext cx="1811337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970577" cy="681831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66544" y="34221"/>
            <a:ext cx="44946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6350">
                  <a:noFill/>
                </a:ln>
                <a:gradFill>
                  <a:gsLst>
                    <a:gs pos="0">
                      <a:srgbClr val="FDA023">
                        <a:tint val="73000"/>
                        <a:satMod val="145000"/>
                      </a:srgbClr>
                    </a:gs>
                    <a:gs pos="73000">
                      <a:srgbClr val="FDA023">
                        <a:tint val="73000"/>
                        <a:satMod val="145000"/>
                      </a:srgbClr>
                    </a:gs>
                    <a:gs pos="100000">
                      <a:srgbClr val="FDA023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+mj-cs"/>
              </a:rPr>
              <a:t>Дорожное</a:t>
            </a:r>
            <a:r>
              <a:rPr lang="ru-RU" sz="2400" b="1" dirty="0">
                <a:ln w="6350">
                  <a:noFill/>
                </a:ln>
                <a:gradFill>
                  <a:gsLst>
                    <a:gs pos="0">
                      <a:srgbClr val="FDA023">
                        <a:tint val="73000"/>
                        <a:satMod val="145000"/>
                      </a:srgbClr>
                    </a:gs>
                    <a:gs pos="73000">
                      <a:srgbClr val="FDA023">
                        <a:tint val="73000"/>
                        <a:satMod val="145000"/>
                      </a:srgbClr>
                    </a:gs>
                    <a:gs pos="100000">
                      <a:srgbClr val="FDA023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+mj-cs"/>
              </a:rPr>
              <a:t> </a:t>
            </a:r>
            <a:r>
              <a:rPr lang="ru-RU" sz="3200" b="1" dirty="0">
                <a:ln w="6350">
                  <a:noFill/>
                </a:ln>
                <a:gradFill>
                  <a:gsLst>
                    <a:gs pos="0">
                      <a:srgbClr val="FDA023">
                        <a:tint val="73000"/>
                        <a:satMod val="145000"/>
                      </a:srgbClr>
                    </a:gs>
                    <a:gs pos="73000">
                      <a:srgbClr val="FDA023">
                        <a:tint val="73000"/>
                        <a:satMod val="145000"/>
                      </a:srgbClr>
                    </a:gs>
                    <a:gs pos="100000">
                      <a:srgbClr val="FDA023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+mj-cs"/>
              </a:rPr>
              <a:t>хозяйство</a:t>
            </a:r>
            <a:r>
              <a:rPr lang="ru-RU" sz="2400" b="1" dirty="0">
                <a:ln w="6350">
                  <a:noFill/>
                </a:ln>
                <a:gradFill>
                  <a:gsLst>
                    <a:gs pos="0">
                      <a:srgbClr val="FDA023">
                        <a:tint val="73000"/>
                        <a:satMod val="145000"/>
                      </a:srgbClr>
                    </a:gs>
                    <a:gs pos="73000">
                      <a:srgbClr val="FDA023">
                        <a:tint val="73000"/>
                        <a:satMod val="145000"/>
                      </a:srgbClr>
                    </a:gs>
                    <a:gs pos="100000">
                      <a:srgbClr val="FDA023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+mj-cs"/>
              </a:rPr>
              <a:t> </a:t>
            </a: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388541" y="788255"/>
            <a:ext cx="4286280" cy="571504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Обеспечение дорожной деятельности в отношении автомобильных дорог муниципального значения</a:t>
            </a:r>
            <a:endParaRPr lang="ru-RU" sz="1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6938" y="1844824"/>
            <a:ext cx="2809875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179870" y="4074463"/>
            <a:ext cx="2643206" cy="571504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Направление расходов  бюджета Барабанщиковского сельского поселения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38" y="1556793"/>
            <a:ext cx="5550802" cy="1469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Скругленный прямоугольник 22"/>
          <p:cNvSpPr/>
          <p:nvPr/>
        </p:nvSpPr>
        <p:spPr>
          <a:xfrm>
            <a:off x="5945836" y="3052118"/>
            <a:ext cx="857256" cy="35719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2026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945836" y="3527351"/>
            <a:ext cx="857256" cy="35719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2027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976938" y="4156222"/>
            <a:ext cx="857256" cy="35719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2028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000892" y="3071810"/>
            <a:ext cx="171451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89,6 тыс.рублей</a:t>
            </a:r>
            <a:endParaRPr lang="ru-RU" sz="1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000892" y="3571876"/>
            <a:ext cx="171451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89,6 тыс.рублей</a:t>
            </a:r>
            <a:endParaRPr lang="ru-RU" sz="1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975476" y="4120503"/>
            <a:ext cx="171451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89,6 тыс.рублей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8980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Структура Безвозмездных поступлений (в сопоставимых условиях) в 2026-2028 годах 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0082519"/>
              </p:ext>
            </p:extLst>
          </p:nvPr>
        </p:nvGraphicFramePr>
        <p:xfrm>
          <a:off x="539552" y="1689100"/>
          <a:ext cx="8229600" cy="5168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2" descr="C:\Documents and Settings\ВИКА\Рабочий стол\фотки\фото админ\image (7).jpg"/>
          <p:cNvPicPr>
            <a:picLocks noChangeAspect="1" noChangeArrowheads="1"/>
          </p:cNvPicPr>
          <p:nvPr/>
        </p:nvPicPr>
        <p:blipFill>
          <a:blip r:embed="rId3" cstate="print"/>
          <a:srcRect l="6211" r="6211"/>
          <a:stretch>
            <a:fillRect/>
          </a:stretch>
        </p:blipFill>
        <p:spPr>
          <a:xfrm>
            <a:off x="0" y="722"/>
            <a:ext cx="9116492" cy="6857278"/>
          </a:xfrm>
          <a:prstGeom prst="rect">
            <a:avLst/>
          </a:prstGeom>
          <a:noFill/>
        </p:spPr>
      </p:pic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8720037"/>
              </p:ext>
            </p:extLst>
          </p:nvPr>
        </p:nvGraphicFramePr>
        <p:xfrm>
          <a:off x="457200" y="1600200"/>
          <a:ext cx="8229600" cy="4708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240518"/>
          </a:xfrm>
          <a:solidFill>
            <a:schemeClr val="accent1"/>
          </a:solidFill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428596" y="214290"/>
            <a:ext cx="2571768" cy="2428892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*Особенности формирования бюджета на 2026 год и плановый период 2027 и 2028 годов</a:t>
            </a:r>
            <a:endParaRPr lang="ru-RU" sz="20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00100" y="2643182"/>
            <a:ext cx="2000264" cy="50006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Основание </a:t>
            </a:r>
            <a:endParaRPr lang="ru-RU" dirty="0"/>
          </a:p>
        </p:txBody>
      </p:sp>
      <p:sp>
        <p:nvSpPr>
          <p:cNvPr id="8" name="Выгнутая вниз стрелка 7"/>
          <p:cNvSpPr/>
          <p:nvPr/>
        </p:nvSpPr>
        <p:spPr>
          <a:xfrm>
            <a:off x="1928794" y="3214686"/>
            <a:ext cx="2786082" cy="35719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верх стрелка 8"/>
          <p:cNvSpPr/>
          <p:nvPr/>
        </p:nvSpPr>
        <p:spPr>
          <a:xfrm>
            <a:off x="4643438" y="285728"/>
            <a:ext cx="2357454" cy="28575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929586" y="2500306"/>
            <a:ext cx="1071570" cy="1214446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Внесен в Собрание депутатов  -</a:t>
            </a:r>
            <a:r>
              <a:rPr lang="ru-RU" sz="1400" dirty="0" smtClean="0">
                <a:solidFill>
                  <a:schemeClr val="bg2"/>
                </a:solidFill>
              </a:rPr>
              <a:t>27 октября</a:t>
            </a:r>
            <a:endParaRPr lang="ru-RU" sz="1400" dirty="0">
              <a:solidFill>
                <a:schemeClr val="bg2"/>
              </a:solidFill>
            </a:endParaRPr>
          </a:p>
        </p:txBody>
      </p:sp>
      <p:sp>
        <p:nvSpPr>
          <p:cNvPr id="12" name="Багетная рамка 11"/>
          <p:cNvSpPr/>
          <p:nvPr/>
        </p:nvSpPr>
        <p:spPr>
          <a:xfrm>
            <a:off x="6357950" y="3500438"/>
            <a:ext cx="1571636" cy="1500198"/>
          </a:xfrm>
          <a:prstGeom prst="bevel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Проект о бюджете  на 3 года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000760" y="5286388"/>
            <a:ext cx="2571768" cy="1143008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В целях повышения точности расчетов в рамках изменений макроэкономических условий</a:t>
            </a:r>
            <a:endParaRPr lang="ru-RU" sz="1400" dirty="0"/>
          </a:p>
        </p:txBody>
      </p:sp>
      <p:sp>
        <p:nvSpPr>
          <p:cNvPr id="14" name="Выгнутая влево стрелка 13"/>
          <p:cNvSpPr/>
          <p:nvPr/>
        </p:nvSpPr>
        <p:spPr>
          <a:xfrm>
            <a:off x="5143504" y="3214686"/>
            <a:ext cx="1357322" cy="92869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гнутая вниз стрелка 14"/>
          <p:cNvSpPr/>
          <p:nvPr/>
        </p:nvSpPr>
        <p:spPr>
          <a:xfrm>
            <a:off x="7929586" y="3786190"/>
            <a:ext cx="500066" cy="57150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6929454" y="5000636"/>
            <a:ext cx="357190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ятиугольник 16"/>
          <p:cNvSpPr/>
          <p:nvPr/>
        </p:nvSpPr>
        <p:spPr>
          <a:xfrm>
            <a:off x="500034" y="3929066"/>
            <a:ext cx="928694" cy="1285884"/>
          </a:xfrm>
          <a:prstGeom prst="homePlat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с одним скругленным углом 17"/>
          <p:cNvSpPr/>
          <p:nvPr/>
        </p:nvSpPr>
        <p:spPr>
          <a:xfrm>
            <a:off x="2357422" y="3714752"/>
            <a:ext cx="3571900" cy="2571768"/>
          </a:xfrm>
          <a:prstGeom prst="round1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-Прогноз социально –экономического развития Ростовской области на 3-х-летний период</a:t>
            </a:r>
          </a:p>
          <a:p>
            <a:pPr algn="ctr"/>
            <a:r>
              <a:rPr lang="ru-RU" sz="1600" dirty="0" smtClean="0"/>
              <a:t>- Основные  направления бюджета и налоговой политики Барабанщиковского сельского поселения 2026-2028 годы</a:t>
            </a:r>
          </a:p>
          <a:p>
            <a:pPr algn="ctr"/>
            <a:r>
              <a:rPr lang="ru-RU" sz="1600" dirty="0" smtClean="0"/>
              <a:t>- Документы стратегического планирования –на долгосрочный период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0"/>
            <a:ext cx="9144000" cy="61698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348880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i="1" dirty="0">
                <a:solidFill>
                  <a:schemeClr val="tx2">
                    <a:lumMod val="10000"/>
                  </a:schemeClr>
                </a:solidFill>
              </a:rPr>
              <a:t>Б</a:t>
            </a:r>
            <a:r>
              <a:rPr lang="ru-RU" sz="6000" i="1" dirty="0" smtClean="0">
                <a:solidFill>
                  <a:schemeClr val="tx2">
                    <a:lumMod val="10000"/>
                  </a:schemeClr>
                </a:solidFill>
              </a:rPr>
              <a:t>лагодарим за внимание!</a:t>
            </a:r>
            <a:endParaRPr lang="ru-RU" sz="6000" i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75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7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388" y="185170"/>
            <a:ext cx="8229600" cy="87549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317500"/>
          </a:effectLst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 </a:t>
            </a:r>
            <a:r>
              <a:rPr lang="ru-RU" sz="2000" i="1" u="sng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Бюджет на 2026 год и плановый период 2027 и 2028 годов содержит приоритетные пути реализации основных задач:</a:t>
            </a:r>
            <a:endParaRPr lang="ru-RU" sz="2000" i="1" u="sng" dirty="0">
              <a:solidFill>
                <a:schemeClr val="accent2">
                  <a:lumMod val="50000"/>
                </a:schemeClr>
              </a:solidFill>
              <a:effectLst/>
              <a:latin typeface="+mn-lt"/>
            </a:endParaRPr>
          </a:p>
        </p:txBody>
      </p:sp>
      <p:pic>
        <p:nvPicPr>
          <p:cNvPr id="4" name="Содержимое 3" descr="i (3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4282" y="1071546"/>
            <a:ext cx="1473855" cy="10001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i (4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2285992"/>
            <a:ext cx="1300944" cy="742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i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4572008"/>
            <a:ext cx="1289634" cy="8334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i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2844" y="5715016"/>
            <a:ext cx="1471613" cy="10021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571604" y="1071546"/>
            <a:ext cx="7286676" cy="1000132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317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Повышение эффективности и результативности имеющихся инструментов программно –целевого управления и бюджетирования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71604" y="2285992"/>
            <a:ext cx="7286676" cy="857256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317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Создание условий для повышения качества предоставляемых муниципальных услуг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571604" y="3286124"/>
            <a:ext cx="7215238" cy="1071570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317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Повышение эффективности процедур проведения муниципальных закупок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643042" y="4500570"/>
            <a:ext cx="7215238" cy="857256"/>
          </a:xfrm>
          <a:prstGeom prst="rect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317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Совершенствование процедур предварительного и последующего контроля .в том числе уточнение порядка и содержания мер принуждения к нарушениям в финансово-бюджетной сфере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643042" y="5715016"/>
            <a:ext cx="7286676" cy="928694"/>
          </a:xfrm>
          <a:prstGeom prst="rect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130000" dist="101600" dir="2700000" algn="tl" rotWithShape="0">
              <a:srgbClr val="000000">
                <a:alpha val="35000"/>
              </a:srgbClr>
            </a:outerShdw>
            <a:softEdge rad="317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Обеспечение открытости бюджетного процесса перед гражданами </a:t>
            </a:r>
            <a:endParaRPr lang="ru-RU" dirty="0"/>
          </a:p>
        </p:txBody>
      </p:sp>
      <p:pic>
        <p:nvPicPr>
          <p:cNvPr id="1026" name="Picture 2" descr="https://cbkg.ru/uploads/canstockphoto6920134-Time-is-Money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21" y="3286124"/>
            <a:ext cx="1296145" cy="9407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732614"/>
          </a:xfrm>
          <a:solidFill>
            <a:srgbClr val="00B050"/>
          </a:solidFill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параметры местного бюджета на 2026 год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9871041"/>
              </p:ext>
            </p:extLst>
          </p:nvPr>
        </p:nvGraphicFramePr>
        <p:xfrm>
          <a:off x="473725" y="1090670"/>
          <a:ext cx="4120309" cy="705079"/>
        </p:xfrm>
        <a:graphic>
          <a:graphicData uri="http://schemas.openxmlformats.org/drawingml/2006/table">
            <a:tbl>
              <a:tblPr/>
              <a:tblGrid>
                <a:gridCol w="4120309"/>
              </a:tblGrid>
              <a:tr h="70507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Доходы бюджета  </a:t>
                      </a:r>
                    </a:p>
                    <a:p>
                      <a:pPr algn="ctr"/>
                      <a:r>
                        <a:rPr lang="ru-RU" dirty="0" smtClean="0"/>
                        <a:t>13 </a:t>
                      </a:r>
                      <a:r>
                        <a:rPr lang="ru-RU" dirty="0" smtClean="0"/>
                        <a:t>526,1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999926"/>
              </p:ext>
            </p:extLst>
          </p:nvPr>
        </p:nvGraphicFramePr>
        <p:xfrm>
          <a:off x="4704202" y="1112704"/>
          <a:ext cx="4087258" cy="694062"/>
        </p:xfrm>
        <a:graphic>
          <a:graphicData uri="http://schemas.openxmlformats.org/drawingml/2006/table">
            <a:tbl>
              <a:tblPr/>
              <a:tblGrid>
                <a:gridCol w="4087258"/>
              </a:tblGrid>
              <a:tr h="69406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Расходы бюджета</a:t>
                      </a:r>
                    </a:p>
                    <a:p>
                      <a:pPr algn="ctr"/>
                      <a:r>
                        <a:rPr lang="ru-RU" dirty="0" smtClean="0"/>
                        <a:t>                         13 </a:t>
                      </a:r>
                      <a:r>
                        <a:rPr lang="ru-RU" dirty="0" smtClean="0"/>
                        <a:t>526,1   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     </a:t>
                      </a:r>
                      <a:r>
                        <a:rPr lang="ru-RU" sz="1000" dirty="0" smtClean="0"/>
                        <a:t>тыс.рублей</a:t>
                      </a:r>
                      <a:endParaRPr lang="ru-RU" sz="1000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73640"/>
              </p:ext>
            </p:extLst>
          </p:nvPr>
        </p:nvGraphicFramePr>
        <p:xfrm>
          <a:off x="500034" y="1857364"/>
          <a:ext cx="3643339" cy="449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3339"/>
              </a:tblGrid>
              <a:tr h="738039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Налог</a:t>
                      </a:r>
                      <a:r>
                        <a:rPr lang="ru-RU" baseline="0" dirty="0" smtClean="0">
                          <a:solidFill>
                            <a:schemeClr val="bg1"/>
                          </a:solidFill>
                        </a:rPr>
                        <a:t> на доходы физических лиц 959,6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FF00"/>
                    </a:solidFill>
                  </a:tcPr>
                </a:tc>
              </a:tr>
              <a:tr h="451635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Налог на</a:t>
                      </a:r>
                      <a:r>
                        <a:rPr lang="ru-RU" b="1" baseline="0" dirty="0" smtClean="0">
                          <a:solidFill>
                            <a:schemeClr val="bg1"/>
                          </a:solidFill>
                        </a:rPr>
                        <a:t> имущество 2784,0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738039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Безвозмездные поступления </a:t>
                      </a:r>
                    </a:p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9353,9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738039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Иные доходы </a:t>
                      </a:r>
                      <a:r>
                        <a:rPr lang="ru-RU" b="1" baseline="0" dirty="0" smtClean="0">
                          <a:solidFill>
                            <a:schemeClr val="bg1"/>
                          </a:solidFill>
                        </a:rPr>
                        <a:t> 5,6</a:t>
                      </a:r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33839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ЕСХН </a:t>
                      </a:r>
                      <a:r>
                        <a:rPr lang="ru-RU" b="1" baseline="0" dirty="0" smtClean="0">
                          <a:solidFill>
                            <a:schemeClr val="bg1"/>
                          </a:solidFill>
                        </a:rPr>
                        <a:t> 250,0</a:t>
                      </a:r>
                    </a:p>
                  </a:txBody>
                  <a:tcPr>
                    <a:solidFill>
                      <a:srgbClr val="00FF00"/>
                    </a:solidFill>
                  </a:tcPr>
                </a:tc>
              </a:tr>
              <a:tr h="13535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baseline="0" dirty="0" smtClean="0">
                          <a:solidFill>
                            <a:schemeClr val="bg1"/>
                          </a:solidFill>
                        </a:rPr>
                        <a:t>Доходы  от использования имущества, находящегося в муниципальной собственности 173,0</a:t>
                      </a:r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248817"/>
              </p:ext>
            </p:extLst>
          </p:nvPr>
        </p:nvGraphicFramePr>
        <p:xfrm>
          <a:off x="5214942" y="1857362"/>
          <a:ext cx="3533522" cy="5081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3522"/>
              </a:tblGrid>
              <a:tr h="41951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Общественные вопросы </a:t>
                      </a:r>
                    </a:p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10 451,2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42903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Культура, кинематография </a:t>
                      </a:r>
                    </a:p>
                    <a:p>
                      <a:r>
                        <a:rPr lang="ru-RU" b="1" dirty="0" smtClean="0"/>
                        <a:t>2170,0</a:t>
                      </a:r>
                      <a:endParaRPr lang="ru-RU" b="1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926580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Жилищно</a:t>
                      </a:r>
                      <a:r>
                        <a:rPr lang="ru-RU" b="1" dirty="0" smtClean="0"/>
                        <a:t> –коммунальное  хозяйство  369,1</a:t>
                      </a:r>
                    </a:p>
                    <a:p>
                      <a:r>
                        <a:rPr lang="ru-RU" b="1" dirty="0" smtClean="0"/>
                        <a:t>Социальная политика 173,0</a:t>
                      </a:r>
                      <a:endParaRPr lang="ru-RU" b="1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92658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Физическая культура и спорт 10,0</a:t>
                      </a:r>
                      <a:endParaRPr lang="ru-RU" dirty="0" smtClean="0"/>
                    </a:p>
                    <a:p>
                      <a:pPr algn="l"/>
                      <a:r>
                        <a:rPr lang="ru-RU" b="1" dirty="0" smtClean="0"/>
                        <a:t>Образование 0,0</a:t>
                      </a:r>
                      <a:endParaRPr lang="ru-RU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524229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Национальная оборона </a:t>
                      </a:r>
                      <a:r>
                        <a:rPr lang="ru-RU" b="1" dirty="0" smtClean="0"/>
                        <a:t>243,0</a:t>
                      </a:r>
                      <a:endParaRPr lang="ru-RU" b="1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5094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Национальная безопасность и правоохранительная деятельность 20,2</a:t>
                      </a:r>
                      <a:endParaRPr lang="ru-RU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5094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Национальная</a:t>
                      </a:r>
                      <a:r>
                        <a:rPr lang="ru-RU" b="1" baseline="0" dirty="0" smtClean="0"/>
                        <a:t> экономика 89,6</a:t>
                      </a:r>
                      <a:endParaRPr lang="ru-RU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732614"/>
          </a:xfrm>
          <a:solidFill>
            <a:srgbClr val="00B050"/>
          </a:solidFill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Основные параметры местного бюджета на плановый период 2027 -2028 годов</a:t>
            </a:r>
            <a:endParaRPr lang="ru-RU" sz="2800" dirty="0"/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7351636"/>
              </p:ext>
            </p:extLst>
          </p:nvPr>
        </p:nvGraphicFramePr>
        <p:xfrm>
          <a:off x="473725" y="1090670"/>
          <a:ext cx="4120309" cy="705079"/>
        </p:xfrm>
        <a:graphic>
          <a:graphicData uri="http://schemas.openxmlformats.org/drawingml/2006/table">
            <a:tbl>
              <a:tblPr/>
              <a:tblGrid>
                <a:gridCol w="4120309"/>
              </a:tblGrid>
              <a:tr h="705079"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Доходы бюджета  на 2027 год </a:t>
                      </a:r>
                    </a:p>
                    <a:p>
                      <a:pPr algn="ctr"/>
                      <a:r>
                        <a:rPr lang="ru-RU" i="1" dirty="0" smtClean="0"/>
                        <a:t>11 </a:t>
                      </a:r>
                      <a:r>
                        <a:rPr lang="ru-RU" i="1" dirty="0" smtClean="0"/>
                        <a:t>499,0</a:t>
                      </a:r>
                      <a:endParaRPr lang="ru-RU" i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685453"/>
              </p:ext>
            </p:extLst>
          </p:nvPr>
        </p:nvGraphicFramePr>
        <p:xfrm>
          <a:off x="4860032" y="1124744"/>
          <a:ext cx="4087258" cy="640080"/>
        </p:xfrm>
        <a:graphic>
          <a:graphicData uri="http://schemas.openxmlformats.org/drawingml/2006/table">
            <a:tbl>
              <a:tblPr/>
              <a:tblGrid>
                <a:gridCol w="4087258"/>
              </a:tblGrid>
              <a:tr h="554360"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Расходы бюджета на 2027 год</a:t>
                      </a:r>
                    </a:p>
                    <a:p>
                      <a:pPr algn="ctr"/>
                      <a:r>
                        <a:rPr lang="ru-RU" sz="1800" i="1" dirty="0" smtClean="0"/>
                        <a:t>                     11 </a:t>
                      </a:r>
                      <a:r>
                        <a:rPr lang="ru-RU" sz="1800" i="1" dirty="0" smtClean="0"/>
                        <a:t>499,0 </a:t>
                      </a:r>
                      <a:r>
                        <a:rPr lang="ru-RU" sz="1000" dirty="0" smtClean="0"/>
                        <a:t>тыс</a:t>
                      </a:r>
                      <a:r>
                        <a:rPr lang="ru-RU" sz="1000" dirty="0" smtClean="0"/>
                        <a:t>. рублей</a:t>
                      </a:r>
                      <a:endParaRPr lang="ru-RU" sz="1000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023362"/>
              </p:ext>
            </p:extLst>
          </p:nvPr>
        </p:nvGraphicFramePr>
        <p:xfrm>
          <a:off x="251521" y="1857362"/>
          <a:ext cx="3963290" cy="4451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3290"/>
              </a:tblGrid>
              <a:tr h="797725">
                <a:tc>
                  <a:txBody>
                    <a:bodyPr/>
                    <a:lstStyle/>
                    <a:p>
                      <a:r>
                        <a:rPr lang="ru-RU" dirty="0" smtClean="0"/>
                        <a:t>Налог</a:t>
                      </a:r>
                      <a:r>
                        <a:rPr lang="ru-RU" baseline="0" dirty="0" smtClean="0"/>
                        <a:t> на доходы физических лиц 1037,5</a:t>
                      </a:r>
                      <a:endParaRPr lang="ru-RU" dirty="0"/>
                    </a:p>
                  </a:txBody>
                  <a:tcPr>
                    <a:solidFill>
                      <a:srgbClr val="00FF00"/>
                    </a:solidFill>
                  </a:tcPr>
                </a:tc>
              </a:tr>
              <a:tr h="629897">
                <a:tc>
                  <a:txBody>
                    <a:bodyPr/>
                    <a:lstStyle/>
                    <a:p>
                      <a:r>
                        <a:rPr lang="ru-RU" dirty="0" smtClean="0"/>
                        <a:t>Налог на</a:t>
                      </a:r>
                      <a:r>
                        <a:rPr lang="ru-RU" baseline="0" dirty="0" smtClean="0"/>
                        <a:t> имущество 2802,0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797725">
                <a:tc>
                  <a:txBody>
                    <a:bodyPr/>
                    <a:lstStyle/>
                    <a:p>
                      <a:r>
                        <a:rPr lang="ru-RU" dirty="0" smtClean="0"/>
                        <a:t>Безвозмездные поступления 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smtClean="0"/>
                        <a:t>7 207,8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396962">
                <a:tc>
                  <a:txBody>
                    <a:bodyPr/>
                    <a:lstStyle/>
                    <a:p>
                      <a:r>
                        <a:rPr lang="ru-RU" dirty="0" smtClean="0"/>
                        <a:t>Иные доходы  6,8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198481">
                <a:tc>
                  <a:txBody>
                    <a:bodyPr/>
                    <a:lstStyle/>
                    <a:p>
                      <a:r>
                        <a:rPr lang="ru-RU" dirty="0" smtClean="0"/>
                        <a:t>ЕСХН 265,0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984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baseline="0" dirty="0" smtClean="0">
                          <a:solidFill>
                            <a:schemeClr val="bg1"/>
                          </a:solidFill>
                        </a:rPr>
                        <a:t>Доходы  от использования имущества, находящегося в муниципальной собственности 179,9</a:t>
                      </a:r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dirty="0" smtClean="0"/>
                    </a:p>
                  </a:txBody>
                  <a:tcPr>
                    <a:solidFill>
                      <a:srgbClr val="EE30E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932983"/>
              </p:ext>
            </p:extLst>
          </p:nvPr>
        </p:nvGraphicFramePr>
        <p:xfrm>
          <a:off x="5214942" y="1844824"/>
          <a:ext cx="3533522" cy="48702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3522"/>
              </a:tblGrid>
              <a:tr h="420712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Общественные вопросы 9474,6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43026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Культура,</a:t>
                      </a:r>
                      <a:r>
                        <a:rPr lang="ru-RU" b="1" baseline="0" dirty="0" smtClean="0"/>
                        <a:t> кинематография</a:t>
                      </a:r>
                      <a:r>
                        <a:rPr lang="ru-RU" b="1" dirty="0" smtClean="0"/>
                        <a:t> 1664,9</a:t>
                      </a:r>
                      <a:endParaRPr lang="ru-RU" b="1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929235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Жилищно</a:t>
                      </a:r>
                      <a:r>
                        <a:rPr lang="ru-RU" b="1" dirty="0" smtClean="0"/>
                        <a:t> –коммунальное  хозяйство  0,0</a:t>
                      </a:r>
                    </a:p>
                    <a:p>
                      <a:r>
                        <a:rPr lang="ru-RU" b="1" dirty="0" smtClean="0"/>
                        <a:t>Социальная политика 0,0</a:t>
                      </a:r>
                      <a:endParaRPr lang="ru-RU" b="1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929235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Физическая культура 0,0</a:t>
                      </a:r>
                    </a:p>
                    <a:p>
                      <a:endParaRPr lang="ru-RU" dirty="0" smtClean="0"/>
                    </a:p>
                    <a:p>
                      <a:pPr algn="l"/>
                      <a:r>
                        <a:rPr lang="ru-RU" b="1" dirty="0" smtClean="0"/>
                        <a:t>Образование 0,0</a:t>
                      </a:r>
                      <a:endParaRPr lang="ru-RU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525731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Национальная оборона </a:t>
                      </a:r>
                      <a:r>
                        <a:rPr lang="ru-RU" b="1" dirty="0" smtClean="0"/>
                        <a:t>269,9</a:t>
                      </a:r>
                      <a:endParaRPr lang="ru-RU" b="1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641914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Национальная безопасность и правоохранительная деятельность 0,0</a:t>
                      </a:r>
                      <a:endParaRPr lang="ru-RU" sz="1800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51090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Национальная</a:t>
                      </a:r>
                      <a:r>
                        <a:rPr lang="ru-RU" b="1" baseline="0" dirty="0" smtClean="0"/>
                        <a:t> экономика 89,6</a:t>
                      </a:r>
                      <a:endParaRPr lang="ru-RU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62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2028 год</a:t>
            </a:r>
            <a:endParaRPr lang="ru-RU" dirty="0"/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1412695"/>
              </p:ext>
            </p:extLst>
          </p:nvPr>
        </p:nvGraphicFramePr>
        <p:xfrm>
          <a:off x="473725" y="1090670"/>
          <a:ext cx="4120309" cy="705079"/>
        </p:xfrm>
        <a:graphic>
          <a:graphicData uri="http://schemas.openxmlformats.org/drawingml/2006/table">
            <a:tbl>
              <a:tblPr/>
              <a:tblGrid>
                <a:gridCol w="4120309"/>
              </a:tblGrid>
              <a:tr h="705079"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Доходы бюджета  на 2028 год </a:t>
                      </a:r>
                    </a:p>
                    <a:p>
                      <a:pPr algn="ctr"/>
                      <a:r>
                        <a:rPr lang="ru-RU" i="1" dirty="0" smtClean="0"/>
                        <a:t>11 </a:t>
                      </a:r>
                      <a:r>
                        <a:rPr lang="ru-RU" i="1" dirty="0" smtClean="0"/>
                        <a:t>594,9</a:t>
                      </a:r>
                      <a:endParaRPr lang="ru-RU" i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1987212"/>
              </p:ext>
            </p:extLst>
          </p:nvPr>
        </p:nvGraphicFramePr>
        <p:xfrm>
          <a:off x="4704202" y="1112704"/>
          <a:ext cx="4087258" cy="694062"/>
        </p:xfrm>
        <a:graphic>
          <a:graphicData uri="http://schemas.openxmlformats.org/drawingml/2006/table">
            <a:tbl>
              <a:tblPr/>
              <a:tblGrid>
                <a:gridCol w="4087258"/>
              </a:tblGrid>
              <a:tr h="694062"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Расходы бюджета на 2028 год</a:t>
                      </a:r>
                    </a:p>
                    <a:p>
                      <a:pPr algn="ctr"/>
                      <a:r>
                        <a:rPr lang="ru-RU" i="1" dirty="0" smtClean="0"/>
                        <a:t>                             11 </a:t>
                      </a:r>
                      <a:r>
                        <a:rPr lang="ru-RU" i="1" dirty="0" smtClean="0"/>
                        <a:t>594,9 </a:t>
                      </a:r>
                      <a:r>
                        <a:rPr lang="ru-RU" sz="1000" dirty="0" err="1" smtClean="0"/>
                        <a:t>тыс.рублей</a:t>
                      </a:r>
                      <a:endParaRPr lang="ru-RU" sz="1000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803816"/>
              </p:ext>
            </p:extLst>
          </p:nvPr>
        </p:nvGraphicFramePr>
        <p:xfrm>
          <a:off x="500034" y="1928802"/>
          <a:ext cx="3963290" cy="4248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3290"/>
              </a:tblGrid>
              <a:tr h="275284">
                <a:tc>
                  <a:txBody>
                    <a:bodyPr/>
                    <a:lstStyle/>
                    <a:p>
                      <a:r>
                        <a:rPr lang="ru-RU" dirty="0" smtClean="0"/>
                        <a:t>Налог</a:t>
                      </a:r>
                      <a:r>
                        <a:rPr lang="ru-RU" baseline="0" dirty="0" smtClean="0"/>
                        <a:t> на доходы физических лиц 1111,0</a:t>
                      </a:r>
                      <a:endParaRPr lang="ru-RU" dirty="0"/>
                    </a:p>
                  </a:txBody>
                  <a:tcPr>
                    <a:solidFill>
                      <a:srgbClr val="00FF00"/>
                    </a:solidFill>
                  </a:tcPr>
                </a:tc>
              </a:tr>
              <a:tr h="437168">
                <a:tc>
                  <a:txBody>
                    <a:bodyPr/>
                    <a:lstStyle/>
                    <a:p>
                      <a:r>
                        <a:rPr lang="ru-RU" dirty="0" smtClean="0"/>
                        <a:t>Налог на</a:t>
                      </a:r>
                      <a:r>
                        <a:rPr lang="ru-RU" baseline="0" dirty="0" smtClean="0"/>
                        <a:t> имущество 2818,0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79683"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Безвозмездные поступления </a:t>
                      </a:r>
                      <a:r>
                        <a:rPr lang="ru-RU" baseline="0" dirty="0" smtClean="0"/>
                        <a:t>7 185,8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390568">
                <a:tc>
                  <a:txBody>
                    <a:bodyPr/>
                    <a:lstStyle/>
                    <a:p>
                      <a:r>
                        <a:rPr lang="ru-RU" dirty="0" smtClean="0"/>
                        <a:t>Иные доходы  8,0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463872">
                <a:tc>
                  <a:txBody>
                    <a:bodyPr/>
                    <a:lstStyle/>
                    <a:p>
                      <a:r>
                        <a:rPr lang="ru-RU" dirty="0" smtClean="0"/>
                        <a:t>ЕСХН 285,0</a:t>
                      </a:r>
                    </a:p>
                  </a:txBody>
                  <a:tcPr>
                    <a:solidFill>
                      <a:srgbClr val="EE30E5"/>
                    </a:solidFill>
                  </a:tcPr>
                </a:tc>
              </a:tr>
              <a:tr h="10268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baseline="0" dirty="0" smtClean="0">
                          <a:solidFill>
                            <a:schemeClr val="bg1"/>
                          </a:solidFill>
                        </a:rPr>
                        <a:t>Доходы  от использования имущества, находящегося в муниципальной собственности 187,1</a:t>
                      </a:r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dirty="0" smtClean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854708"/>
              </p:ext>
            </p:extLst>
          </p:nvPr>
        </p:nvGraphicFramePr>
        <p:xfrm>
          <a:off x="5214942" y="1857362"/>
          <a:ext cx="3533522" cy="2997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3522"/>
              </a:tblGrid>
              <a:tr h="926580">
                <a:tc>
                  <a:txBody>
                    <a:bodyPr/>
                    <a:lstStyle/>
                    <a:p>
                      <a:r>
                        <a:rPr lang="ru-RU" dirty="0" smtClean="0"/>
                        <a:t>Общественные вопросы </a:t>
                      </a:r>
                      <a:r>
                        <a:rPr lang="ru-RU" baseline="0" dirty="0" smtClean="0"/>
                        <a:t> 4 655,5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716496">
                <a:tc>
                  <a:txBody>
                    <a:bodyPr/>
                    <a:lstStyle/>
                    <a:p>
                      <a:r>
                        <a:rPr lang="ru-RU" dirty="0" smtClean="0"/>
                        <a:t>Культура</a:t>
                      </a:r>
                      <a:r>
                        <a:rPr lang="ru-RU" baseline="0" dirty="0" smtClean="0"/>
                        <a:t> 671,</a:t>
                      </a:r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14380">
                <a:tc>
                  <a:txBody>
                    <a:bodyPr/>
                    <a:lstStyle/>
                    <a:p>
                      <a:r>
                        <a:rPr lang="ru-RU" dirty="0" smtClean="0"/>
                        <a:t>Национальная экономика</a:t>
                      </a:r>
                      <a:r>
                        <a:rPr lang="ru-RU" baseline="0" dirty="0" smtClean="0"/>
                        <a:t>  97,9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632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Национальная оборона</a:t>
                      </a:r>
                      <a:r>
                        <a:rPr lang="ru-RU" baseline="0" dirty="0" smtClean="0"/>
                        <a:t> 100,6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372850"/>
              </p:ext>
            </p:extLst>
          </p:nvPr>
        </p:nvGraphicFramePr>
        <p:xfrm>
          <a:off x="5214942" y="1857362"/>
          <a:ext cx="3533522" cy="4860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3522"/>
              </a:tblGrid>
              <a:tr h="41951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Общественные вопросы 9498,6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42903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Культура, кинематография 1664,9</a:t>
                      </a:r>
                      <a:endParaRPr lang="ru-RU" b="1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926580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Жилищно</a:t>
                      </a:r>
                      <a:r>
                        <a:rPr lang="ru-RU" b="1" dirty="0" smtClean="0"/>
                        <a:t> –коммунальное  хозяйство  0,0</a:t>
                      </a:r>
                    </a:p>
                    <a:p>
                      <a:r>
                        <a:rPr lang="ru-RU" b="1" dirty="0" smtClean="0"/>
                        <a:t>Социальная политика 0,0</a:t>
                      </a:r>
                      <a:endParaRPr lang="ru-RU" b="1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92658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Физическая культура 0,0</a:t>
                      </a:r>
                    </a:p>
                    <a:p>
                      <a:endParaRPr lang="ru-RU" dirty="0" smtClean="0"/>
                    </a:p>
                    <a:p>
                      <a:pPr algn="l"/>
                      <a:r>
                        <a:rPr lang="ru-RU" b="1" dirty="0" smtClean="0"/>
                        <a:t>Образование 0,0</a:t>
                      </a:r>
                      <a:endParaRPr lang="ru-RU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524229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Национальная оборона </a:t>
                      </a:r>
                      <a:r>
                        <a:rPr lang="ru-RU" b="1" dirty="0" smtClean="0"/>
                        <a:t>341,8</a:t>
                      </a:r>
                      <a:endParaRPr lang="ru-RU" b="1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5094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Национальная безопасность и правоохранительная деятельность 0,0</a:t>
                      </a:r>
                      <a:endParaRPr lang="ru-RU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5094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Национальная</a:t>
                      </a:r>
                      <a:r>
                        <a:rPr lang="ru-RU" b="1" baseline="0" dirty="0" smtClean="0"/>
                        <a:t> экономика 89,6</a:t>
                      </a:r>
                      <a:endParaRPr lang="ru-RU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738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352928" cy="1368152"/>
          </a:xfrm>
          <a:solidFill>
            <a:srgbClr val="0070C0"/>
          </a:solidFill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+mn-lt"/>
              </a:rPr>
              <a:t>Динамика доходов местного бюджета Барабанщиковского сельского поселения    2026-2028 годы</a:t>
            </a:r>
            <a:endParaRPr lang="ru-RU" sz="3200" dirty="0"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2451593"/>
              </p:ext>
            </p:extLst>
          </p:nvPr>
        </p:nvGraphicFramePr>
        <p:xfrm>
          <a:off x="539552" y="1700808"/>
          <a:ext cx="8291264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47664" y="1700808"/>
            <a:ext cx="676875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2025год                         2026 год                   2027 год              2028 год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Содержимое 17" descr="i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75856" y="41790"/>
            <a:ext cx="5572163" cy="6643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71472" y="357166"/>
            <a:ext cx="6072230" cy="928694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Доходы бюджета </a:t>
            </a:r>
          </a:p>
          <a:p>
            <a:pPr algn="ctr"/>
            <a:r>
              <a:rPr lang="ru-RU" dirty="0" smtClean="0"/>
              <a:t>Поступающие в бюджет денежные средства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-177833" y="2463793"/>
            <a:ext cx="235745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00100" y="1928802"/>
            <a:ext cx="35719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000100" y="2714620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000100" y="3643314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428728" y="1714488"/>
            <a:ext cx="4786346" cy="500066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Налоговые доходы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428728" y="2500306"/>
            <a:ext cx="4929222" cy="428628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Неналоговые доходы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357290" y="3357562"/>
            <a:ext cx="4786346" cy="357190"/>
          </a:xfrm>
          <a:prstGeom prst="rect">
            <a:avLst/>
          </a:prstGeom>
          <a:solidFill>
            <a:srgbClr val="FFC000"/>
          </a:solidFill>
          <a:effectLst>
            <a:outerShdw blurRad="63500" dist="25400" dir="14700000" algn="t" rotWithShape="0">
              <a:srgbClr val="000000">
                <a:alpha val="50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Безвозмездные поступления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71472" y="3857628"/>
            <a:ext cx="5072098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Среднедушевой бюджетный доход на жителя Барабанщиковского сельского поселения</a:t>
            </a:r>
            <a:endParaRPr lang="ru-RU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54984" y="5138563"/>
            <a:ext cx="2000264" cy="71438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11881,2</a:t>
            </a:r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307334" y="5515288"/>
            <a:ext cx="1643074" cy="78581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13 526,1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428596" y="614364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2025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786050" y="6500834"/>
            <a:ext cx="646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2026</a:t>
            </a:r>
            <a:endParaRPr lang="ru-RU" dirty="0"/>
          </a:p>
        </p:txBody>
      </p:sp>
      <p:pic>
        <p:nvPicPr>
          <p:cNvPr id="24" name="Рисунок 23" descr="i (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728" y="6072206"/>
            <a:ext cx="642942" cy="642942"/>
          </a:xfrm>
          <a:prstGeom prst="rect">
            <a:avLst/>
          </a:prstGeom>
        </p:spPr>
      </p:pic>
      <p:sp>
        <p:nvSpPr>
          <p:cNvPr id="17" name="Скругленный прямоугольник 16"/>
          <p:cNvSpPr/>
          <p:nvPr/>
        </p:nvSpPr>
        <p:spPr>
          <a:xfrm flipH="1">
            <a:off x="4038697" y="5643577"/>
            <a:ext cx="1426646" cy="750099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11 499,0</a:t>
            </a:r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 flipH="1">
            <a:off x="5796136" y="5643579"/>
            <a:ext cx="1440160" cy="750098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11 594,9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4427984" y="6512976"/>
            <a:ext cx="648072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2027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07305" y="6471920"/>
            <a:ext cx="864096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2028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txDef>
      <a:spPr>
        <a:solidFill>
          <a:schemeClr val="bg2"/>
        </a:solidFill>
      </a:spPr>
      <a:bodyPr wrap="square" rtlCol="0">
        <a:spAutoFit/>
      </a:bodyPr>
      <a:lstStyle>
        <a:defPPr>
          <a:defRPr dirty="0" smtClean="0"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24854</TotalTime>
  <Words>1232</Words>
  <Application>Microsoft Office PowerPoint</Application>
  <PresentationFormat>Экран (4:3)</PresentationFormat>
  <Paragraphs>216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Апекс</vt:lpstr>
      <vt:lpstr> ПРОЕКТ бюджета Барабанщиковского сельского поселения Дубовского района  2026 год и плановый период 2027 и 2028 годов.</vt:lpstr>
      <vt:lpstr>Презентация PowerPoint</vt:lpstr>
      <vt:lpstr>Презентация PowerPoint</vt:lpstr>
      <vt:lpstr> Бюджет на 2026 год и плановый период 2027 и 2028 годов содержит приоритетные пути реализации основных задач:</vt:lpstr>
      <vt:lpstr>Основные параметры местного бюджета на 2026 год</vt:lpstr>
      <vt:lpstr>Основные параметры местного бюджета на плановый период 2027 -2028 годов</vt:lpstr>
      <vt:lpstr>2028 год</vt:lpstr>
      <vt:lpstr>Динамика доходов местного бюджета Барабанщиковского сельского поселения    2026-2028 годы</vt:lpstr>
      <vt:lpstr>Презентация PowerPoint</vt:lpstr>
      <vt:lpstr>Основные направления налоговой политики Барабанщиковского сельского поселения </vt:lpstr>
      <vt:lpstr>Налоговые и неналоговые доходы местного бюджета</vt:lpstr>
      <vt:lpstr>Структура налоговых и неналоговых доходов местного бюджета  2026 год</vt:lpstr>
      <vt:lpstr>Структура налоговых и неналоговых доходов местного бюджета  2027 года</vt:lpstr>
      <vt:lpstr>Структура налоговых и неналоговых доходов местного бюджета  2028 года</vt:lpstr>
      <vt:lpstr>Динамика поступлений имущественных налогов в местный бюджет                                         тыс.рублей</vt:lpstr>
      <vt:lpstr>Доля муниципальных программ в общем объеме расходов , запланированных на реализацию муниципальных программ Барабанщиковского сельского поселения в 2026 году</vt:lpstr>
      <vt:lpstr>Доля муниципальных программ в общем объеме расходов , запланированных на реализацию муниципальных программ Барабанщиковского сельского поселения в 2027 году</vt:lpstr>
      <vt:lpstr>Доля муниципальных программ в общем объеме расходов , запланированных на реализацию муниципальных программ Барабанщиковского сельского поселения в 2028 году</vt:lpstr>
      <vt:lpstr>Структура муниципальных программ Барабанщиковского сельского поселения на 2026 год</vt:lpstr>
      <vt:lpstr>Структура муниципальных программ Барабанщиковского сельского поселения на 2027 год</vt:lpstr>
      <vt:lpstr>Структура муниципальных программ Барабанщиковского сельского поселения на 2028 год</vt:lpstr>
      <vt:lpstr>Раздел «Общегосударственные вопросы» на 2026 год</vt:lpstr>
      <vt:lpstr>Раздел «Общегосударственные вопросы» на 2027 год</vt:lpstr>
      <vt:lpstr>Раздел «Общегосударственные вопросы»на 2028 год</vt:lpstr>
      <vt:lpstr>Культура, кинематография </vt:lpstr>
      <vt:lpstr>Динамика расходов местного бюджета на культуру ,кинематографию</vt:lpstr>
      <vt:lpstr>Презентация PowerPoint</vt:lpstr>
      <vt:lpstr>Структура Безвозмездных поступлений (в сопоставимых условиях) в 2026-2028 годах </vt:lpstr>
      <vt:lpstr>Презентация PowerPoint</vt:lpstr>
      <vt:lpstr>Благодарим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бюджета Барабанщиковскго сельского поселения 2016г.</dc:title>
  <dc:creator>1</dc:creator>
  <cp:lastModifiedBy>Пользователь</cp:lastModifiedBy>
  <cp:revision>306</cp:revision>
  <dcterms:created xsi:type="dcterms:W3CDTF">2015-12-04T10:25:22Z</dcterms:created>
  <dcterms:modified xsi:type="dcterms:W3CDTF">2025-12-29T06:34:56Z</dcterms:modified>
</cp:coreProperties>
</file>